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52" r:id="rId1"/>
  </p:sldMasterIdLst>
  <p:notesMasterIdLst>
    <p:notesMasterId r:id="rId80"/>
  </p:notesMasterIdLst>
  <p:sldIdLst>
    <p:sldId id="256" r:id="rId2"/>
    <p:sldId id="272" r:id="rId3"/>
    <p:sldId id="257" r:id="rId4"/>
    <p:sldId id="259" r:id="rId5"/>
    <p:sldId id="304" r:id="rId6"/>
    <p:sldId id="305" r:id="rId7"/>
    <p:sldId id="306" r:id="rId8"/>
    <p:sldId id="262" r:id="rId9"/>
    <p:sldId id="266" r:id="rId10"/>
    <p:sldId id="268" r:id="rId11"/>
    <p:sldId id="267" r:id="rId12"/>
    <p:sldId id="329" r:id="rId13"/>
    <p:sldId id="269" r:id="rId14"/>
    <p:sldId id="270" r:id="rId15"/>
    <p:sldId id="271" r:id="rId16"/>
    <p:sldId id="260" r:id="rId17"/>
    <p:sldId id="261" r:id="rId18"/>
    <p:sldId id="265" r:id="rId19"/>
    <p:sldId id="284" r:id="rId20"/>
    <p:sldId id="263" r:id="rId21"/>
    <p:sldId id="258" r:id="rId22"/>
    <p:sldId id="286" r:id="rId23"/>
    <p:sldId id="264" r:id="rId24"/>
    <p:sldId id="276" r:id="rId25"/>
    <p:sldId id="274" r:id="rId26"/>
    <p:sldId id="273" r:id="rId27"/>
    <p:sldId id="277" r:id="rId28"/>
    <p:sldId id="302" r:id="rId29"/>
    <p:sldId id="278" r:id="rId30"/>
    <p:sldId id="279" r:id="rId31"/>
    <p:sldId id="281" r:id="rId32"/>
    <p:sldId id="285" r:id="rId33"/>
    <p:sldId id="290" r:id="rId34"/>
    <p:sldId id="341" r:id="rId35"/>
    <p:sldId id="287" r:id="rId36"/>
    <p:sldId id="280" r:id="rId37"/>
    <p:sldId id="288" r:id="rId38"/>
    <p:sldId id="289" r:id="rId39"/>
    <p:sldId id="296" r:id="rId40"/>
    <p:sldId id="292" r:id="rId41"/>
    <p:sldId id="297" r:id="rId42"/>
    <p:sldId id="293" r:id="rId43"/>
    <p:sldId id="294" r:id="rId44"/>
    <p:sldId id="295" r:id="rId45"/>
    <p:sldId id="291" r:id="rId46"/>
    <p:sldId id="298" r:id="rId47"/>
    <p:sldId id="299" r:id="rId48"/>
    <p:sldId id="339" r:id="rId49"/>
    <p:sldId id="340" r:id="rId50"/>
    <p:sldId id="307" r:id="rId51"/>
    <p:sldId id="308" r:id="rId52"/>
    <p:sldId id="309" r:id="rId53"/>
    <p:sldId id="314" r:id="rId54"/>
    <p:sldId id="315" r:id="rId55"/>
    <p:sldId id="316" r:id="rId56"/>
    <p:sldId id="317" r:id="rId57"/>
    <p:sldId id="318" r:id="rId58"/>
    <p:sldId id="324" r:id="rId59"/>
    <p:sldId id="303" r:id="rId60"/>
    <p:sldId id="301" r:id="rId61"/>
    <p:sldId id="338" r:id="rId62"/>
    <p:sldId id="319" r:id="rId63"/>
    <p:sldId id="320" r:id="rId64"/>
    <p:sldId id="328" r:id="rId65"/>
    <p:sldId id="322" r:id="rId66"/>
    <p:sldId id="321" r:id="rId67"/>
    <p:sldId id="323" r:id="rId68"/>
    <p:sldId id="325" r:id="rId69"/>
    <p:sldId id="327" r:id="rId70"/>
    <p:sldId id="326" r:id="rId71"/>
    <p:sldId id="330" r:id="rId72"/>
    <p:sldId id="331" r:id="rId73"/>
    <p:sldId id="332" r:id="rId74"/>
    <p:sldId id="333" r:id="rId75"/>
    <p:sldId id="334" r:id="rId76"/>
    <p:sldId id="335" r:id="rId77"/>
    <p:sldId id="336" r:id="rId78"/>
    <p:sldId id="337" r:id="rId7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7" d="100"/>
          <a:sy n="77" d="100"/>
        </p:scale>
        <p:origin x="-89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notesMaster" Target="notesMasters/notesMaster1.xml"/><Relationship Id="rId81" Type="http://schemas.openxmlformats.org/officeDocument/2006/relationships/printerSettings" Target="printerSettings/printerSettings1.bin"/><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476996-1B94-F942-82B8-F3843AA95465}" type="datetimeFigureOut">
              <a:rPr lang="en-US" smtClean="0"/>
              <a:t>2/24/15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7F1E60-9783-A945-9339-55CF509593BF}" type="slidenum">
              <a:rPr lang="en-US" smtClean="0"/>
              <a:t>‹#›</a:t>
            </a:fld>
            <a:endParaRPr lang="en-US"/>
          </a:p>
        </p:txBody>
      </p:sp>
    </p:spTree>
    <p:extLst>
      <p:ext uri="{BB962C8B-B14F-4D97-AF65-F5344CB8AC3E}">
        <p14:creationId xmlns:p14="http://schemas.microsoft.com/office/powerpoint/2010/main" val="26983917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7F1E60-9783-A945-9339-55CF509593BF}" type="slidenum">
              <a:rPr lang="en-US" smtClean="0"/>
              <a:t>1</a:t>
            </a:fld>
            <a:endParaRPr lang="en-US"/>
          </a:p>
        </p:txBody>
      </p:sp>
    </p:spTree>
    <p:extLst>
      <p:ext uri="{BB962C8B-B14F-4D97-AF65-F5344CB8AC3E}">
        <p14:creationId xmlns:p14="http://schemas.microsoft.com/office/powerpoint/2010/main" val="4233993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7F1E60-9783-A945-9339-55CF509593BF}" type="slidenum">
              <a:rPr lang="en-US" smtClean="0"/>
              <a:t>10</a:t>
            </a:fld>
            <a:endParaRPr lang="en-US"/>
          </a:p>
        </p:txBody>
      </p:sp>
    </p:spTree>
    <p:extLst>
      <p:ext uri="{BB962C8B-B14F-4D97-AF65-F5344CB8AC3E}">
        <p14:creationId xmlns:p14="http://schemas.microsoft.com/office/powerpoint/2010/main" val="4096576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7F1E60-9783-A945-9339-55CF509593BF}" type="slidenum">
              <a:rPr lang="en-US" smtClean="0"/>
              <a:t>11</a:t>
            </a:fld>
            <a:endParaRPr lang="en-US"/>
          </a:p>
        </p:txBody>
      </p:sp>
    </p:spTree>
    <p:extLst>
      <p:ext uri="{BB962C8B-B14F-4D97-AF65-F5344CB8AC3E}">
        <p14:creationId xmlns:p14="http://schemas.microsoft.com/office/powerpoint/2010/main" val="1274793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7F1E60-9783-A945-9339-55CF509593BF}" type="slidenum">
              <a:rPr lang="en-US" smtClean="0"/>
              <a:t>12</a:t>
            </a:fld>
            <a:endParaRPr lang="en-US"/>
          </a:p>
        </p:txBody>
      </p:sp>
    </p:spTree>
    <p:extLst>
      <p:ext uri="{BB962C8B-B14F-4D97-AF65-F5344CB8AC3E}">
        <p14:creationId xmlns:p14="http://schemas.microsoft.com/office/powerpoint/2010/main" val="1274793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7F1E60-9783-A945-9339-55CF509593BF}" type="slidenum">
              <a:rPr lang="en-US" smtClean="0"/>
              <a:t>13</a:t>
            </a:fld>
            <a:endParaRPr lang="en-US"/>
          </a:p>
        </p:txBody>
      </p:sp>
    </p:spTree>
    <p:extLst>
      <p:ext uri="{BB962C8B-B14F-4D97-AF65-F5344CB8AC3E}">
        <p14:creationId xmlns:p14="http://schemas.microsoft.com/office/powerpoint/2010/main" val="1384067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7F1E60-9783-A945-9339-55CF509593BF}" type="slidenum">
              <a:rPr lang="en-US" smtClean="0"/>
              <a:t>14</a:t>
            </a:fld>
            <a:endParaRPr lang="en-US"/>
          </a:p>
        </p:txBody>
      </p:sp>
    </p:spTree>
    <p:extLst>
      <p:ext uri="{BB962C8B-B14F-4D97-AF65-F5344CB8AC3E}">
        <p14:creationId xmlns:p14="http://schemas.microsoft.com/office/powerpoint/2010/main" val="766557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you get there from here</a:t>
            </a:r>
          </a:p>
          <a:p>
            <a:endParaRPr lang="en-US" dirty="0"/>
          </a:p>
        </p:txBody>
      </p:sp>
      <p:sp>
        <p:nvSpPr>
          <p:cNvPr id="4" name="Slide Number Placeholder 3"/>
          <p:cNvSpPr>
            <a:spLocks noGrp="1"/>
          </p:cNvSpPr>
          <p:nvPr>
            <p:ph type="sldNum" sz="quarter" idx="10"/>
          </p:nvPr>
        </p:nvSpPr>
        <p:spPr/>
        <p:txBody>
          <a:bodyPr/>
          <a:lstStyle/>
          <a:p>
            <a:fld id="{657F1E60-9783-A945-9339-55CF509593BF}" type="slidenum">
              <a:rPr lang="en-US" smtClean="0"/>
              <a:t>15</a:t>
            </a:fld>
            <a:endParaRPr lang="en-US"/>
          </a:p>
        </p:txBody>
      </p:sp>
    </p:spTree>
    <p:extLst>
      <p:ext uri="{BB962C8B-B14F-4D97-AF65-F5344CB8AC3E}">
        <p14:creationId xmlns:p14="http://schemas.microsoft.com/office/powerpoint/2010/main" val="2645466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Flower Guild – a</a:t>
            </a:r>
            <a:r>
              <a:rPr lang="en-US" baseline="0" dirty="0" smtClean="0"/>
              <a:t> lead designer, a program, a space to use, a budget</a:t>
            </a:r>
          </a:p>
          <a:p>
            <a:endParaRPr lang="en-US" baseline="0" dirty="0" smtClean="0"/>
          </a:p>
          <a:p>
            <a:r>
              <a:rPr lang="en-US" baseline="0" dirty="0" smtClean="0"/>
              <a:t>Strategic Arrangement focus on growth</a:t>
            </a:r>
          </a:p>
          <a:p>
            <a:endParaRPr lang="en-US" dirty="0"/>
          </a:p>
        </p:txBody>
      </p:sp>
      <p:sp>
        <p:nvSpPr>
          <p:cNvPr id="4" name="Slide Number Placeholder 3"/>
          <p:cNvSpPr>
            <a:spLocks noGrp="1"/>
          </p:cNvSpPr>
          <p:nvPr>
            <p:ph type="sldNum" sz="quarter" idx="10"/>
          </p:nvPr>
        </p:nvSpPr>
        <p:spPr/>
        <p:txBody>
          <a:bodyPr/>
          <a:lstStyle/>
          <a:p>
            <a:fld id="{657F1E60-9783-A945-9339-55CF509593BF}" type="slidenum">
              <a:rPr lang="en-US" smtClean="0"/>
              <a:t>16</a:t>
            </a:fld>
            <a:endParaRPr lang="en-US"/>
          </a:p>
        </p:txBody>
      </p:sp>
    </p:spTree>
    <p:extLst>
      <p:ext uri="{BB962C8B-B14F-4D97-AF65-F5344CB8AC3E}">
        <p14:creationId xmlns:p14="http://schemas.microsoft.com/office/powerpoint/2010/main" val="3131598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7F1E60-9783-A945-9339-55CF509593BF}" type="slidenum">
              <a:rPr lang="en-US" smtClean="0"/>
              <a:t>17</a:t>
            </a:fld>
            <a:endParaRPr lang="en-US"/>
          </a:p>
        </p:txBody>
      </p:sp>
    </p:spTree>
    <p:extLst>
      <p:ext uri="{BB962C8B-B14F-4D97-AF65-F5344CB8AC3E}">
        <p14:creationId xmlns:p14="http://schemas.microsoft.com/office/powerpoint/2010/main" val="47352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effectLst/>
                <a:latin typeface="Times"/>
                <a:ea typeface="+mn-ea"/>
                <a:cs typeface="Times"/>
              </a:rPr>
              <a:t>First, last and everything in between.  Knowing where to focus and refocus always helps.  As obvious as this seems, we still have to remind ourselves.  Those constant reminders are a good wake up call.</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kern="1200" dirty="0" smtClean="0">
              <a:solidFill>
                <a:schemeClr val="tx1"/>
              </a:solidFill>
              <a:effectLst/>
              <a:latin typeface="Times"/>
              <a:ea typeface="+mn-ea"/>
              <a:cs typeface="Time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is more a reminder for me that I try to share with the congregation.  Jesus gave a final word to his disciples - the great commission from Matthew "Go therefore and make disciples of all nations, baptizing them in the name of the Father, the Son and the Holy Spirit, and teaching them to obey everything I have commanded you."  So when we are doing something - is this going to make new disciples?  How is this going to invite into our community.  Is the language in our website and in the service leaflet "insider" language?  Every year of a </a:t>
            </a:r>
            <a:r>
              <a:rPr lang="en-US" sz="1200" kern="1200" dirty="0" err="1" smtClean="0">
                <a:solidFill>
                  <a:schemeClr val="tx1"/>
                </a:solidFill>
                <a:effectLst/>
                <a:latin typeface="+mn-lt"/>
                <a:ea typeface="+mn-ea"/>
                <a:cs typeface="+mn-cs"/>
              </a:rPr>
              <a:t>rectorship</a:t>
            </a:r>
            <a:r>
              <a:rPr lang="en-US" sz="1200" kern="1200" dirty="0" smtClean="0">
                <a:solidFill>
                  <a:schemeClr val="tx1"/>
                </a:solidFill>
                <a:effectLst/>
                <a:latin typeface="+mn-lt"/>
                <a:ea typeface="+mn-ea"/>
                <a:cs typeface="+mn-cs"/>
              </a:rPr>
              <a:t>, it gets harder to remember that it needs to be explained.  At most Episcopal Churches  only about 1/3 of the congregation shows up each Sunday.  So if you say the exact same thing for a month, maybe most of the people in the congregation would have heard it.  Maybe.  I feel like I need to be constantly in teaching mode because of this commission and constantly reminding staff and leaders that we need to explain things as if people have never heard them before.  This refocusing means coming back to the same people with the same passage.  I don't think my vestry and staff ever wants to hear about the great commission again.  But it is new each time.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kern="1200" dirty="0" smtClean="0">
              <a:solidFill>
                <a:schemeClr val="tx1"/>
              </a:solidFill>
              <a:effectLst/>
              <a:latin typeface="Times"/>
              <a:ea typeface="+mn-ea"/>
              <a:cs typeface="Times"/>
            </a:endParaRPr>
          </a:p>
          <a:p>
            <a:endParaRPr lang="en-US" dirty="0"/>
          </a:p>
        </p:txBody>
      </p:sp>
      <p:sp>
        <p:nvSpPr>
          <p:cNvPr id="4" name="Slide Number Placeholder 3"/>
          <p:cNvSpPr>
            <a:spLocks noGrp="1"/>
          </p:cNvSpPr>
          <p:nvPr>
            <p:ph type="sldNum" sz="quarter" idx="10"/>
          </p:nvPr>
        </p:nvSpPr>
        <p:spPr/>
        <p:txBody>
          <a:bodyPr/>
          <a:lstStyle/>
          <a:p>
            <a:fld id="{657F1E60-9783-A945-9339-55CF509593BF}" type="slidenum">
              <a:rPr lang="en-US" smtClean="0"/>
              <a:t>18</a:t>
            </a:fld>
            <a:endParaRPr lang="en-US"/>
          </a:p>
        </p:txBody>
      </p:sp>
    </p:spTree>
    <p:extLst>
      <p:ext uri="{BB962C8B-B14F-4D97-AF65-F5344CB8AC3E}">
        <p14:creationId xmlns:p14="http://schemas.microsoft.com/office/powerpoint/2010/main" val="1754243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7F1E60-9783-A945-9339-55CF509593BF}" type="slidenum">
              <a:rPr lang="en-US" smtClean="0"/>
              <a:t>19</a:t>
            </a:fld>
            <a:endParaRPr lang="en-US"/>
          </a:p>
        </p:txBody>
      </p:sp>
    </p:spTree>
    <p:extLst>
      <p:ext uri="{BB962C8B-B14F-4D97-AF65-F5344CB8AC3E}">
        <p14:creationId xmlns:p14="http://schemas.microsoft.com/office/powerpoint/2010/main" val="3428291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7F1E60-9783-A945-9339-55CF509593BF}" type="slidenum">
              <a:rPr lang="en-US" smtClean="0"/>
              <a:t>2</a:t>
            </a:fld>
            <a:endParaRPr lang="en-US"/>
          </a:p>
        </p:txBody>
      </p:sp>
    </p:spTree>
    <p:extLst>
      <p:ext uri="{BB962C8B-B14F-4D97-AF65-F5344CB8AC3E}">
        <p14:creationId xmlns:p14="http://schemas.microsoft.com/office/powerpoint/2010/main" val="33196827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Don’t be afraid of it, and don’t misunderstand what it means.  Leadership is not about holding on to power, but letting go of it.  Look at Jesus telling the disciples to do everything he did.  Leadership is about sharing knowledge not hoarding it- we are trying to share a story. Leadership is not about being the expert, but about using the experts that you have. Leadership is about listening more than speaking.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57F1E60-9783-A945-9339-55CF509593BF}" type="slidenum">
              <a:rPr lang="en-US" smtClean="0"/>
              <a:t>20</a:t>
            </a:fld>
            <a:endParaRPr lang="en-US"/>
          </a:p>
        </p:txBody>
      </p:sp>
    </p:spTree>
    <p:extLst>
      <p:ext uri="{BB962C8B-B14F-4D97-AF65-F5344CB8AC3E}">
        <p14:creationId xmlns:p14="http://schemas.microsoft.com/office/powerpoint/2010/main" val="30542046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7F1E60-9783-A945-9339-55CF509593BF}" type="slidenum">
              <a:rPr lang="en-US" smtClean="0"/>
              <a:t>21</a:t>
            </a:fld>
            <a:endParaRPr lang="en-US"/>
          </a:p>
        </p:txBody>
      </p:sp>
    </p:spTree>
    <p:extLst>
      <p:ext uri="{BB962C8B-B14F-4D97-AF65-F5344CB8AC3E}">
        <p14:creationId xmlns:p14="http://schemas.microsoft.com/office/powerpoint/2010/main" val="3428291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leadership that you model will be the leadership that is followed</a:t>
            </a:r>
            <a:endParaRPr lang="en-US" dirty="0"/>
          </a:p>
        </p:txBody>
      </p:sp>
      <p:sp>
        <p:nvSpPr>
          <p:cNvPr id="4" name="Slide Number Placeholder 3"/>
          <p:cNvSpPr>
            <a:spLocks noGrp="1"/>
          </p:cNvSpPr>
          <p:nvPr>
            <p:ph type="sldNum" sz="quarter" idx="10"/>
          </p:nvPr>
        </p:nvSpPr>
        <p:spPr/>
        <p:txBody>
          <a:bodyPr/>
          <a:lstStyle/>
          <a:p>
            <a:fld id="{657F1E60-9783-A945-9339-55CF509593BF}" type="slidenum">
              <a:rPr lang="en-US" smtClean="0"/>
              <a:t>22</a:t>
            </a:fld>
            <a:endParaRPr lang="en-US"/>
          </a:p>
        </p:txBody>
      </p:sp>
    </p:spTree>
    <p:extLst>
      <p:ext uri="{BB962C8B-B14F-4D97-AF65-F5344CB8AC3E}">
        <p14:creationId xmlns:p14="http://schemas.microsoft.com/office/powerpoint/2010/main" val="29906326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Letting go of things as a leader, also means knowing where you will draw the line in the sand and not let go.  My staff is painfully aware of my deep attachment to particular fonts and some elements of page design.  I may not be an expert at those things, but I am clearly not an expert at others.  I try to let my music director (who has only been doing his job at St. Luke’s for 43 years) have as much creative room as possible in musical expression.  We revel in the success and laugh at the failures, but continue to experiment.  We yell at each other about the placement of parentheses in the rubrics.  There I have final say.</a:t>
            </a:r>
          </a:p>
          <a:p>
            <a:r>
              <a:rPr lang="en-US" sz="1200" kern="1200" dirty="0" smtClean="0">
                <a:solidFill>
                  <a:schemeClr val="tx1"/>
                </a:solidFill>
                <a:effectLst/>
                <a:latin typeface="+mn-lt"/>
                <a:ea typeface="+mn-ea"/>
                <a:cs typeface="+mn-cs"/>
              </a:rPr>
              <a:t>My Director of Family ministries is also continually creative.  She does not do things the way I would do them – and she knows it.  That is why our youth programs have tripled in size and participation in the past six years while everything else has only doubled.  But she knows better than to try to introduce a new font in a brochure.</a:t>
            </a:r>
          </a:p>
          <a:p>
            <a:r>
              <a:rPr lang="en-US" sz="1200" kern="1200" dirty="0" smtClean="0">
                <a:solidFill>
                  <a:schemeClr val="tx1"/>
                </a:solidFill>
                <a:effectLst/>
                <a:latin typeface="+mn-lt"/>
                <a:ea typeface="+mn-ea"/>
                <a:cs typeface="+mn-cs"/>
              </a:rPr>
              <a:t>I have a gifted parishioner who creates services for Christmas Morning and Transfiguration among others.  Not the way I would do it, but more wonderfully.</a:t>
            </a:r>
          </a:p>
          <a:p>
            <a:r>
              <a:rPr lang="en-US" sz="1200" kern="1200" dirty="0" smtClean="0">
                <a:solidFill>
                  <a:schemeClr val="tx1"/>
                </a:solidFill>
                <a:effectLst/>
                <a:latin typeface="+mn-lt"/>
                <a:ea typeface="+mn-ea"/>
                <a:cs typeface="+mn-cs"/>
              </a:rPr>
              <a:t>Finally, after doing a parish survey, we recognized are woeful lack of Christian Formation programming for adults. (We were aware, but the survey made it painfully clear.)  A group of parishioners first made me let go of that great term “formation” that had been embossed on my skull in seminary and moved the term to Spiritual Enrichment in keeping with the idea that people identify with spiritual but not religious, and do not want to be formed into something they are not.  It felt too heavy on doctrine.  Then this amazing group of lay people identified programs, drafted leaders and recruited participants.  We went from one weekly Bible study to five and went from occasionally having an adult forum after church on Sunday to having one each week.  I got out of the way, new leaders were raised up, new programs were offered and we could live more fully into “teaching all that Jesus commands” As the only clergy person at a parish, you can’t do it all, and you are probably not good at most of it.  I know that is true of me.</a:t>
            </a:r>
          </a:p>
          <a:p>
            <a:r>
              <a:rPr lang="en-US" sz="1200" kern="1200" dirty="0" smtClean="0">
                <a:solidFill>
                  <a:schemeClr val="tx1"/>
                </a:solidFill>
                <a:effectLst/>
                <a:latin typeface="+mn-lt"/>
                <a:ea typeface="+mn-ea"/>
                <a:cs typeface="+mn-cs"/>
              </a:rPr>
              <a:t>What are the things that we hold to closely?  Where do we need to let go and trust more in God?  “Everywhere” may be the right answer, but where do we start?</a:t>
            </a:r>
          </a:p>
          <a:p>
            <a:endParaRPr lang="en-US" dirty="0"/>
          </a:p>
        </p:txBody>
      </p:sp>
      <p:sp>
        <p:nvSpPr>
          <p:cNvPr id="4" name="Slide Number Placeholder 3"/>
          <p:cNvSpPr>
            <a:spLocks noGrp="1"/>
          </p:cNvSpPr>
          <p:nvPr>
            <p:ph type="sldNum" sz="quarter" idx="10"/>
          </p:nvPr>
        </p:nvSpPr>
        <p:spPr/>
        <p:txBody>
          <a:bodyPr/>
          <a:lstStyle/>
          <a:p>
            <a:fld id="{657F1E60-9783-A945-9339-55CF509593BF}" type="slidenum">
              <a:rPr lang="en-US" smtClean="0"/>
              <a:t>23</a:t>
            </a:fld>
            <a:endParaRPr lang="en-US"/>
          </a:p>
        </p:txBody>
      </p:sp>
    </p:spTree>
    <p:extLst>
      <p:ext uri="{BB962C8B-B14F-4D97-AF65-F5344CB8AC3E}">
        <p14:creationId xmlns:p14="http://schemas.microsoft.com/office/powerpoint/2010/main" val="29906326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Don’t be afraid of it, and don’t misunderstand what it means.  Leadership is not about holding on to power, but letting go of it.  Look at Jesus telling the disciples to do everything he did.  Leadership is about sharing knowledge not hoarding it- we are trying to share a story. Leadership is not about being the expert, but about using the experts that you have. Leadership is about listening more than speaking.</a:t>
            </a:r>
          </a:p>
          <a:p>
            <a:endParaRPr lang="en-US" dirty="0"/>
          </a:p>
        </p:txBody>
      </p:sp>
      <p:sp>
        <p:nvSpPr>
          <p:cNvPr id="4" name="Slide Number Placeholder 3"/>
          <p:cNvSpPr>
            <a:spLocks noGrp="1"/>
          </p:cNvSpPr>
          <p:nvPr>
            <p:ph type="sldNum" sz="quarter" idx="10"/>
          </p:nvPr>
        </p:nvSpPr>
        <p:spPr/>
        <p:txBody>
          <a:bodyPr/>
          <a:lstStyle/>
          <a:p>
            <a:fld id="{657F1E60-9783-A945-9339-55CF509593BF}" type="slidenum">
              <a:rPr lang="en-US" smtClean="0"/>
              <a:t>24</a:t>
            </a:fld>
            <a:endParaRPr lang="en-US"/>
          </a:p>
        </p:txBody>
      </p:sp>
    </p:spTree>
    <p:extLst>
      <p:ext uri="{BB962C8B-B14F-4D97-AF65-F5344CB8AC3E}">
        <p14:creationId xmlns:p14="http://schemas.microsoft.com/office/powerpoint/2010/main" val="29906326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7F1E60-9783-A945-9339-55CF509593BF}" type="slidenum">
              <a:rPr lang="en-US" smtClean="0"/>
              <a:t>25</a:t>
            </a:fld>
            <a:endParaRPr lang="en-US"/>
          </a:p>
        </p:txBody>
      </p:sp>
    </p:spTree>
    <p:extLst>
      <p:ext uri="{BB962C8B-B14F-4D97-AF65-F5344CB8AC3E}">
        <p14:creationId xmlns:p14="http://schemas.microsoft.com/office/powerpoint/2010/main" val="34282912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Don’t be afraid of it, and don’t misunderstand what it means.  Leadership is not about holding on to power, but letting go of it.  Look at Jesus telling the disciples to do everything he did.  Leadership is about sharing knowledge not hoarding it- we are trying to share a story. Leadership is not about being the expert, but about using the experts that you have. Leadership is about listening more than speaking.</a:t>
            </a:r>
          </a:p>
          <a:p>
            <a:endParaRPr lang="en-US" dirty="0"/>
          </a:p>
        </p:txBody>
      </p:sp>
      <p:sp>
        <p:nvSpPr>
          <p:cNvPr id="4" name="Slide Number Placeholder 3"/>
          <p:cNvSpPr>
            <a:spLocks noGrp="1"/>
          </p:cNvSpPr>
          <p:nvPr>
            <p:ph type="sldNum" sz="quarter" idx="10"/>
          </p:nvPr>
        </p:nvSpPr>
        <p:spPr/>
        <p:txBody>
          <a:bodyPr/>
          <a:lstStyle/>
          <a:p>
            <a:fld id="{657F1E60-9783-A945-9339-55CF509593BF}" type="slidenum">
              <a:rPr lang="en-US" smtClean="0"/>
              <a:t>26</a:t>
            </a:fld>
            <a:endParaRPr lang="en-US"/>
          </a:p>
        </p:txBody>
      </p:sp>
    </p:spTree>
    <p:extLst>
      <p:ext uri="{BB962C8B-B14F-4D97-AF65-F5344CB8AC3E}">
        <p14:creationId xmlns:p14="http://schemas.microsoft.com/office/powerpoint/2010/main" val="29906326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Don’t be afraid of it, and don’t misunderstand what it means.  Leadership is not about holding on to power, but letting go of it.  Look at Jesus telling the disciples to do everything he did.  Leadership is about sharing knowledge not hoarding it- we are trying to share a story. Leadership is not about being the expert, but about using the experts that you have. Leadership is about listening more than speaking.</a:t>
            </a:r>
          </a:p>
          <a:p>
            <a:endParaRPr lang="en-US" dirty="0"/>
          </a:p>
        </p:txBody>
      </p:sp>
      <p:sp>
        <p:nvSpPr>
          <p:cNvPr id="4" name="Slide Number Placeholder 3"/>
          <p:cNvSpPr>
            <a:spLocks noGrp="1"/>
          </p:cNvSpPr>
          <p:nvPr>
            <p:ph type="sldNum" sz="quarter" idx="10"/>
          </p:nvPr>
        </p:nvSpPr>
        <p:spPr/>
        <p:txBody>
          <a:bodyPr/>
          <a:lstStyle/>
          <a:p>
            <a:fld id="{657F1E60-9783-A945-9339-55CF509593BF}" type="slidenum">
              <a:rPr lang="en-US" smtClean="0"/>
              <a:t>27</a:t>
            </a:fld>
            <a:endParaRPr lang="en-US"/>
          </a:p>
        </p:txBody>
      </p:sp>
    </p:spTree>
    <p:extLst>
      <p:ext uri="{BB962C8B-B14F-4D97-AF65-F5344CB8AC3E}">
        <p14:creationId xmlns:p14="http://schemas.microsoft.com/office/powerpoint/2010/main" val="29906326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Miserably, Often and Publically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57F1E60-9783-A945-9339-55CF509593BF}" type="slidenum">
              <a:rPr lang="en-US" smtClean="0"/>
              <a:t>28</a:t>
            </a:fld>
            <a:endParaRPr lang="en-US"/>
          </a:p>
        </p:txBody>
      </p:sp>
    </p:spTree>
    <p:extLst>
      <p:ext uri="{BB962C8B-B14F-4D97-AF65-F5344CB8AC3E}">
        <p14:creationId xmlns:p14="http://schemas.microsoft.com/office/powerpoint/2010/main" val="29906326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Don’t be afraid of it, and don’t misunderstand what it means.  Leadership is not about holding on to power, but letting go of it.  Look at Jesus telling the disciples to do everything he did.  Leadership is about sharing knowledge not hoarding it- we are trying to share a story. Leadership is not about being the expert, but about using the experts that you have. Leadership is about listening more than speaking.</a:t>
            </a:r>
          </a:p>
          <a:p>
            <a:endParaRPr lang="en-US" dirty="0"/>
          </a:p>
        </p:txBody>
      </p:sp>
      <p:sp>
        <p:nvSpPr>
          <p:cNvPr id="4" name="Slide Number Placeholder 3"/>
          <p:cNvSpPr>
            <a:spLocks noGrp="1"/>
          </p:cNvSpPr>
          <p:nvPr>
            <p:ph type="sldNum" sz="quarter" idx="10"/>
          </p:nvPr>
        </p:nvSpPr>
        <p:spPr/>
        <p:txBody>
          <a:bodyPr/>
          <a:lstStyle/>
          <a:p>
            <a:fld id="{657F1E60-9783-A945-9339-55CF509593BF}" type="slidenum">
              <a:rPr lang="en-US" smtClean="0"/>
              <a:t>29</a:t>
            </a:fld>
            <a:endParaRPr lang="en-US"/>
          </a:p>
        </p:txBody>
      </p:sp>
    </p:spTree>
    <p:extLst>
      <p:ext uri="{BB962C8B-B14F-4D97-AF65-F5344CB8AC3E}">
        <p14:creationId xmlns:p14="http://schemas.microsoft.com/office/powerpoint/2010/main" val="2990632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7F1E60-9783-A945-9339-55CF509593BF}" type="slidenum">
              <a:rPr lang="en-US" smtClean="0"/>
              <a:t>3</a:t>
            </a:fld>
            <a:endParaRPr lang="en-US"/>
          </a:p>
        </p:txBody>
      </p:sp>
    </p:spTree>
    <p:extLst>
      <p:ext uri="{BB962C8B-B14F-4D97-AF65-F5344CB8AC3E}">
        <p14:creationId xmlns:p14="http://schemas.microsoft.com/office/powerpoint/2010/main" val="40961346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7F1E60-9783-A945-9339-55CF509593BF}" type="slidenum">
              <a:rPr lang="en-US" smtClean="0"/>
              <a:t>30</a:t>
            </a:fld>
            <a:endParaRPr lang="en-US"/>
          </a:p>
        </p:txBody>
      </p:sp>
    </p:spTree>
    <p:extLst>
      <p:ext uri="{BB962C8B-B14F-4D97-AF65-F5344CB8AC3E}">
        <p14:creationId xmlns:p14="http://schemas.microsoft.com/office/powerpoint/2010/main" val="34282912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7F1E60-9783-A945-9339-55CF509593BF}" type="slidenum">
              <a:rPr lang="en-US" smtClean="0"/>
              <a:t>31</a:t>
            </a:fld>
            <a:endParaRPr lang="en-US"/>
          </a:p>
        </p:txBody>
      </p:sp>
    </p:spTree>
    <p:extLst>
      <p:ext uri="{BB962C8B-B14F-4D97-AF65-F5344CB8AC3E}">
        <p14:creationId xmlns:p14="http://schemas.microsoft.com/office/powerpoint/2010/main" val="29906326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7F1E60-9783-A945-9339-55CF509593BF}" type="slidenum">
              <a:rPr lang="en-US" smtClean="0"/>
              <a:t>32</a:t>
            </a:fld>
            <a:endParaRPr lang="en-US"/>
          </a:p>
        </p:txBody>
      </p:sp>
    </p:spTree>
    <p:extLst>
      <p:ext uri="{BB962C8B-B14F-4D97-AF65-F5344CB8AC3E}">
        <p14:creationId xmlns:p14="http://schemas.microsoft.com/office/powerpoint/2010/main" val="29906326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7F1E60-9783-A945-9339-55CF509593BF}" type="slidenum">
              <a:rPr lang="en-US" smtClean="0"/>
              <a:t>33</a:t>
            </a:fld>
            <a:endParaRPr lang="en-US"/>
          </a:p>
        </p:txBody>
      </p:sp>
    </p:spTree>
    <p:extLst>
      <p:ext uri="{BB962C8B-B14F-4D97-AF65-F5344CB8AC3E}">
        <p14:creationId xmlns:p14="http://schemas.microsoft.com/office/powerpoint/2010/main" val="29906326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Know them. The median Episcopal Church has about 65 people coming in on a Sunday morning.  The pastor should know every single one by name, and be ready to identify new folks.  This takes study as much as the scripture.  Remember, these people are the living Gospel.  Study the directory.  Pray the directory.</a:t>
            </a:r>
          </a:p>
          <a:p>
            <a:endParaRPr lang="en-US" dirty="0"/>
          </a:p>
        </p:txBody>
      </p:sp>
      <p:sp>
        <p:nvSpPr>
          <p:cNvPr id="4" name="Slide Number Placeholder 3"/>
          <p:cNvSpPr>
            <a:spLocks noGrp="1"/>
          </p:cNvSpPr>
          <p:nvPr>
            <p:ph type="sldNum" sz="quarter" idx="10"/>
          </p:nvPr>
        </p:nvSpPr>
        <p:spPr/>
        <p:txBody>
          <a:bodyPr/>
          <a:lstStyle/>
          <a:p>
            <a:fld id="{657F1E60-9783-A945-9339-55CF509593BF}" type="slidenum">
              <a:rPr lang="en-US" smtClean="0"/>
              <a:t>34</a:t>
            </a:fld>
            <a:endParaRPr lang="en-US"/>
          </a:p>
        </p:txBody>
      </p:sp>
    </p:spTree>
    <p:extLst>
      <p:ext uri="{BB962C8B-B14F-4D97-AF65-F5344CB8AC3E}">
        <p14:creationId xmlns:p14="http://schemas.microsoft.com/office/powerpoint/2010/main" val="29906326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7F1E60-9783-A945-9339-55CF509593BF}" type="slidenum">
              <a:rPr lang="en-US" smtClean="0"/>
              <a:t>35</a:t>
            </a:fld>
            <a:endParaRPr lang="en-US"/>
          </a:p>
        </p:txBody>
      </p:sp>
    </p:spTree>
    <p:extLst>
      <p:ext uri="{BB962C8B-B14F-4D97-AF65-F5344CB8AC3E}">
        <p14:creationId xmlns:p14="http://schemas.microsoft.com/office/powerpoint/2010/main" val="473529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7F1E60-9783-A945-9339-55CF509593BF}" type="slidenum">
              <a:rPr lang="en-US" smtClean="0"/>
              <a:t>36</a:t>
            </a:fld>
            <a:endParaRPr lang="en-US"/>
          </a:p>
        </p:txBody>
      </p:sp>
    </p:spTree>
    <p:extLst>
      <p:ext uri="{BB962C8B-B14F-4D97-AF65-F5344CB8AC3E}">
        <p14:creationId xmlns:p14="http://schemas.microsoft.com/office/powerpoint/2010/main" val="473529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7F1E60-9783-A945-9339-55CF509593BF}" type="slidenum">
              <a:rPr lang="en-US" smtClean="0"/>
              <a:t>37</a:t>
            </a:fld>
            <a:endParaRPr lang="en-US"/>
          </a:p>
        </p:txBody>
      </p:sp>
    </p:spTree>
    <p:extLst>
      <p:ext uri="{BB962C8B-B14F-4D97-AF65-F5344CB8AC3E}">
        <p14:creationId xmlns:p14="http://schemas.microsoft.com/office/powerpoint/2010/main" val="29906326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7F1E60-9783-A945-9339-55CF509593BF}" type="slidenum">
              <a:rPr lang="en-US" smtClean="0"/>
              <a:t>38</a:t>
            </a:fld>
            <a:endParaRPr lang="en-US"/>
          </a:p>
        </p:txBody>
      </p:sp>
    </p:spTree>
    <p:extLst>
      <p:ext uri="{BB962C8B-B14F-4D97-AF65-F5344CB8AC3E}">
        <p14:creationId xmlns:p14="http://schemas.microsoft.com/office/powerpoint/2010/main" val="29906326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7F1E60-9783-A945-9339-55CF509593BF}" type="slidenum">
              <a:rPr lang="en-US" smtClean="0"/>
              <a:t>39</a:t>
            </a:fld>
            <a:endParaRPr lang="en-US"/>
          </a:p>
        </p:txBody>
      </p:sp>
    </p:spTree>
    <p:extLst>
      <p:ext uri="{BB962C8B-B14F-4D97-AF65-F5344CB8AC3E}">
        <p14:creationId xmlns:p14="http://schemas.microsoft.com/office/powerpoint/2010/main" val="2990632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7F1E60-9783-A945-9339-55CF509593BF}" type="slidenum">
              <a:rPr lang="en-US" smtClean="0"/>
              <a:t>4</a:t>
            </a:fld>
            <a:endParaRPr lang="en-US"/>
          </a:p>
        </p:txBody>
      </p:sp>
    </p:spTree>
    <p:extLst>
      <p:ext uri="{BB962C8B-B14F-4D97-AF65-F5344CB8AC3E}">
        <p14:creationId xmlns:p14="http://schemas.microsoft.com/office/powerpoint/2010/main" val="20784757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7F1E60-9783-A945-9339-55CF509593BF}" type="slidenum">
              <a:rPr lang="en-US" smtClean="0"/>
              <a:t>40</a:t>
            </a:fld>
            <a:endParaRPr lang="en-US"/>
          </a:p>
        </p:txBody>
      </p:sp>
    </p:spTree>
    <p:extLst>
      <p:ext uri="{BB962C8B-B14F-4D97-AF65-F5344CB8AC3E}">
        <p14:creationId xmlns:p14="http://schemas.microsoft.com/office/powerpoint/2010/main" val="29906326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other Bible verses</a:t>
            </a:r>
            <a:r>
              <a:rPr lang="en-US" baseline="0" dirty="0" smtClean="0"/>
              <a:t> could articulate the mission of the church?</a:t>
            </a:r>
            <a:endParaRPr lang="en-US" dirty="0"/>
          </a:p>
        </p:txBody>
      </p:sp>
      <p:sp>
        <p:nvSpPr>
          <p:cNvPr id="4" name="Slide Number Placeholder 3"/>
          <p:cNvSpPr>
            <a:spLocks noGrp="1"/>
          </p:cNvSpPr>
          <p:nvPr>
            <p:ph type="sldNum" sz="quarter" idx="10"/>
          </p:nvPr>
        </p:nvSpPr>
        <p:spPr/>
        <p:txBody>
          <a:bodyPr/>
          <a:lstStyle/>
          <a:p>
            <a:fld id="{657F1E60-9783-A945-9339-55CF509593BF}" type="slidenum">
              <a:rPr lang="en-US" smtClean="0"/>
              <a:t>41</a:t>
            </a:fld>
            <a:endParaRPr lang="en-US"/>
          </a:p>
        </p:txBody>
      </p:sp>
    </p:spTree>
    <p:extLst>
      <p:ext uri="{BB962C8B-B14F-4D97-AF65-F5344CB8AC3E}">
        <p14:creationId xmlns:p14="http://schemas.microsoft.com/office/powerpoint/2010/main" val="34282912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good vision comes from listening and reflecting. If the congregation can see their input reflected in vision articulated by their leader, they are more likely to support it.  This involves deep listening and clear articulation.  The good news is the leader doesn’t have to come up with something new, the leader just needs to say it in a new and engaging way.  A good vision is not about tomorrow but about five-years from now. A longer time frame make the minutia of today disappear.</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657F1E60-9783-A945-9339-55CF509593BF}" type="slidenum">
              <a:rPr lang="en-US" smtClean="0"/>
              <a:t>42</a:t>
            </a:fld>
            <a:endParaRPr lang="en-US"/>
          </a:p>
        </p:txBody>
      </p:sp>
    </p:spTree>
    <p:extLst>
      <p:ext uri="{BB962C8B-B14F-4D97-AF65-F5344CB8AC3E}">
        <p14:creationId xmlns:p14="http://schemas.microsoft.com/office/powerpoint/2010/main" val="29906326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Numbers are not the devils handiwork as some clergy are willing to point out. If you are serious about church growth, you need to know. You also get what you measure.  It keeps the focus.  Everyone seems to say they want their parish to grow.  Folks from growing parishes never say that the numbers are unimportant.</a:t>
            </a:r>
          </a:p>
          <a:p>
            <a:endParaRPr lang="en-US" dirty="0"/>
          </a:p>
        </p:txBody>
      </p:sp>
      <p:sp>
        <p:nvSpPr>
          <p:cNvPr id="4" name="Slide Number Placeholder 3"/>
          <p:cNvSpPr>
            <a:spLocks noGrp="1"/>
          </p:cNvSpPr>
          <p:nvPr>
            <p:ph type="sldNum" sz="quarter" idx="10"/>
          </p:nvPr>
        </p:nvSpPr>
        <p:spPr/>
        <p:txBody>
          <a:bodyPr/>
          <a:lstStyle/>
          <a:p>
            <a:fld id="{657F1E60-9783-A945-9339-55CF509593BF}" type="slidenum">
              <a:rPr lang="en-US" smtClean="0"/>
              <a:t>43</a:t>
            </a:fld>
            <a:endParaRPr lang="en-US"/>
          </a:p>
        </p:txBody>
      </p:sp>
    </p:spTree>
    <p:extLst>
      <p:ext uri="{BB962C8B-B14F-4D97-AF65-F5344CB8AC3E}">
        <p14:creationId xmlns:p14="http://schemas.microsoft.com/office/powerpoint/2010/main" val="29906326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7F1E60-9783-A945-9339-55CF509593BF}" type="slidenum">
              <a:rPr lang="en-US" smtClean="0"/>
              <a:t>44</a:t>
            </a:fld>
            <a:endParaRPr lang="en-US"/>
          </a:p>
        </p:txBody>
      </p:sp>
    </p:spTree>
    <p:extLst>
      <p:ext uri="{BB962C8B-B14F-4D97-AF65-F5344CB8AC3E}">
        <p14:creationId xmlns:p14="http://schemas.microsoft.com/office/powerpoint/2010/main" val="29906326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7F1E60-9783-A945-9339-55CF509593BF}" type="slidenum">
              <a:rPr lang="en-US" smtClean="0"/>
              <a:t>45</a:t>
            </a:fld>
            <a:endParaRPr lang="en-US"/>
          </a:p>
        </p:txBody>
      </p:sp>
    </p:spTree>
    <p:extLst>
      <p:ext uri="{BB962C8B-B14F-4D97-AF65-F5344CB8AC3E}">
        <p14:creationId xmlns:p14="http://schemas.microsoft.com/office/powerpoint/2010/main" val="29906326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7F1E60-9783-A945-9339-55CF509593BF}" type="slidenum">
              <a:rPr lang="en-US" smtClean="0"/>
              <a:t>46</a:t>
            </a:fld>
            <a:endParaRPr lang="en-US"/>
          </a:p>
        </p:txBody>
      </p:sp>
    </p:spTree>
    <p:extLst>
      <p:ext uri="{BB962C8B-B14F-4D97-AF65-F5344CB8AC3E}">
        <p14:creationId xmlns:p14="http://schemas.microsoft.com/office/powerpoint/2010/main" val="29906326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7F1E60-9783-A945-9339-55CF509593BF}" type="slidenum">
              <a:rPr lang="en-US" smtClean="0"/>
              <a:t>47</a:t>
            </a:fld>
            <a:endParaRPr lang="en-US"/>
          </a:p>
        </p:txBody>
      </p:sp>
    </p:spTree>
    <p:extLst>
      <p:ext uri="{BB962C8B-B14F-4D97-AF65-F5344CB8AC3E}">
        <p14:creationId xmlns:p14="http://schemas.microsoft.com/office/powerpoint/2010/main" val="29906326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Low hanging fruit is simply letting people do what they want to do with the skills they have.</a:t>
            </a:r>
          </a:p>
          <a:p>
            <a:r>
              <a:rPr lang="en-US" sz="1200" kern="1200" dirty="0" smtClean="0">
                <a:solidFill>
                  <a:schemeClr val="tx1"/>
                </a:solidFill>
                <a:effectLst/>
                <a:latin typeface="+mn-lt"/>
                <a:ea typeface="+mn-ea"/>
                <a:cs typeface="+mn-cs"/>
              </a:rPr>
              <a:t>At my parish we have an amazing Flower Guild.  They create amazing decorations for each liturgical season using flowers, fabric, candles and what ever else they can find.  Only once did they ask permission.  They approached me and said “We have an idea, but we wanted to run it by you first.”  I immediately said “no” without even listening to their proposal.  They asked why.  I told them that they had never asked my permission before, so if they were that unsure it must be a bad idea.  They went away laughing, and I suppose since they never told me what it was, that they probably did it anyway. But they felt empowered.</a:t>
            </a:r>
          </a:p>
          <a:p>
            <a:r>
              <a:rPr lang="en-US" sz="1200" kern="1200" dirty="0" smtClean="0">
                <a:solidFill>
                  <a:schemeClr val="tx1"/>
                </a:solidFill>
                <a:effectLst/>
                <a:latin typeface="+mn-lt"/>
                <a:ea typeface="+mn-ea"/>
                <a:cs typeface="+mn-cs"/>
              </a:rPr>
              <a:t>The theory here is that there are so many amazing programs out there but I feel like people long for simplicity and community.  They want to try things but see the church as a big naysayer. After coffee hour one Sunday afternoon I saw some of the kids were playing </a:t>
            </a:r>
            <a:r>
              <a:rPr lang="en-US" sz="1200" kern="1200" dirty="0" err="1" smtClean="0">
                <a:solidFill>
                  <a:schemeClr val="tx1"/>
                </a:solidFill>
                <a:effectLst/>
                <a:latin typeface="+mn-lt"/>
                <a:ea typeface="+mn-ea"/>
                <a:cs typeface="+mn-cs"/>
              </a:rPr>
              <a:t>Wiffle</a:t>
            </a:r>
            <a:r>
              <a:rPr lang="en-US" sz="1200" kern="1200" dirty="0" smtClean="0">
                <a:solidFill>
                  <a:schemeClr val="tx1"/>
                </a:solidFill>
                <a:effectLst/>
                <a:latin typeface="+mn-lt"/>
                <a:ea typeface="+mn-ea"/>
                <a:cs typeface="+mn-cs"/>
              </a:rPr>
              <a:t> ball out on the lawn.  I joined them.  Over the course of a couple of weeks we had some rules for a Home Run Derby and the name SLAWB (St. Luke’s Association for </a:t>
            </a:r>
            <a:r>
              <a:rPr lang="en-US" sz="1200" kern="1200" dirty="0" err="1" smtClean="0">
                <a:solidFill>
                  <a:schemeClr val="tx1"/>
                </a:solidFill>
                <a:effectLst/>
                <a:latin typeface="+mn-lt"/>
                <a:ea typeface="+mn-ea"/>
                <a:cs typeface="+mn-cs"/>
              </a:rPr>
              <a:t>Wiffle</a:t>
            </a:r>
            <a:r>
              <a:rPr lang="en-US" sz="1200" kern="1200" dirty="0" smtClean="0">
                <a:solidFill>
                  <a:schemeClr val="tx1"/>
                </a:solidFill>
                <a:effectLst/>
                <a:latin typeface="+mn-lt"/>
                <a:ea typeface="+mn-ea"/>
                <a:cs typeface="+mn-cs"/>
              </a:rPr>
              <a:t> Ball) that allowed anyone to participate.  We made a web page, tracked the stats and had up to date tongue-in-cheek reporting.  A family that had been two-hours away with friends drove home to get to church because their sons wanted to participate. The number one league rule was that you had to receive communion that day to participate.  We eventually created a Hall-of-Fame display in the rectory window (which bordered the lawn)  The equipment cost five dollars but the community building was huge.  It died out after about three years but the impact lingers.</a:t>
            </a:r>
          </a:p>
          <a:p>
            <a:r>
              <a:rPr lang="en-US" sz="1200" kern="1200" dirty="0" smtClean="0">
                <a:solidFill>
                  <a:schemeClr val="tx1"/>
                </a:solidFill>
                <a:effectLst/>
                <a:latin typeface="+mn-lt"/>
                <a:ea typeface="+mn-ea"/>
                <a:cs typeface="+mn-cs"/>
              </a:rPr>
              <a:t>What are the things that God has put in front of us that we are not ready to grab hold of and run with?  Where does our arrogance make us wait in vain for something “better”?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57F1E60-9783-A945-9339-55CF509593BF}" type="slidenum">
              <a:rPr lang="en-US" smtClean="0"/>
              <a:t>48</a:t>
            </a:fld>
            <a:endParaRPr lang="en-US"/>
          </a:p>
        </p:txBody>
      </p:sp>
    </p:spTree>
    <p:extLst>
      <p:ext uri="{BB962C8B-B14F-4D97-AF65-F5344CB8AC3E}">
        <p14:creationId xmlns:p14="http://schemas.microsoft.com/office/powerpoint/2010/main" val="29906326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There is precious little we really have to do.  Be clear about that.  Let people quit the leadership of an important ministry.  Don’t force people into running things they have no interest in.  Just let it go.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57F1E60-9783-A945-9339-55CF509593BF}" type="slidenum">
              <a:rPr lang="en-US" smtClean="0"/>
              <a:t>49</a:t>
            </a:fld>
            <a:endParaRPr lang="en-US"/>
          </a:p>
        </p:txBody>
      </p:sp>
    </p:spTree>
    <p:extLst>
      <p:ext uri="{BB962C8B-B14F-4D97-AF65-F5344CB8AC3E}">
        <p14:creationId xmlns:p14="http://schemas.microsoft.com/office/powerpoint/2010/main" val="2990632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7F1E60-9783-A945-9339-55CF509593BF}" type="slidenum">
              <a:rPr lang="en-US" smtClean="0"/>
              <a:t>5</a:t>
            </a:fld>
            <a:endParaRPr lang="en-US"/>
          </a:p>
        </p:txBody>
      </p:sp>
    </p:spTree>
    <p:extLst>
      <p:ext uri="{BB962C8B-B14F-4D97-AF65-F5344CB8AC3E}">
        <p14:creationId xmlns:p14="http://schemas.microsoft.com/office/powerpoint/2010/main" val="20784757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7F1E60-9783-A945-9339-55CF509593BF}" type="slidenum">
              <a:rPr lang="en-US" smtClean="0"/>
              <a:t>50</a:t>
            </a:fld>
            <a:endParaRPr lang="en-US"/>
          </a:p>
        </p:txBody>
      </p:sp>
    </p:spTree>
    <p:extLst>
      <p:ext uri="{BB962C8B-B14F-4D97-AF65-F5344CB8AC3E}">
        <p14:creationId xmlns:p14="http://schemas.microsoft.com/office/powerpoint/2010/main" val="29906326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7F1E60-9783-A945-9339-55CF509593BF}" type="slidenum">
              <a:rPr lang="en-US" smtClean="0"/>
              <a:t>51</a:t>
            </a:fld>
            <a:endParaRPr lang="en-US"/>
          </a:p>
        </p:txBody>
      </p:sp>
    </p:spTree>
    <p:extLst>
      <p:ext uri="{BB962C8B-B14F-4D97-AF65-F5344CB8AC3E}">
        <p14:creationId xmlns:p14="http://schemas.microsoft.com/office/powerpoint/2010/main" val="29906326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Specify</a:t>
            </a:r>
            <a:r>
              <a:rPr lang="en-US" baseline="0" dirty="0" smtClean="0"/>
              <a:t> the </a:t>
            </a:r>
            <a:r>
              <a:rPr lang="en-US" baseline="0" dirty="0" err="1" smtClean="0"/>
              <a:t>invittion</a:t>
            </a:r>
            <a:r>
              <a:rPr lang="en-US" baseline="0" dirty="0" smtClean="0"/>
              <a:t> – others will want to join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57F1E60-9783-A945-9339-55CF509593BF}" type="slidenum">
              <a:rPr lang="en-US" smtClean="0"/>
              <a:t>52</a:t>
            </a:fld>
            <a:endParaRPr lang="en-US"/>
          </a:p>
        </p:txBody>
      </p:sp>
    </p:spTree>
    <p:extLst>
      <p:ext uri="{BB962C8B-B14F-4D97-AF65-F5344CB8AC3E}">
        <p14:creationId xmlns:p14="http://schemas.microsoft.com/office/powerpoint/2010/main" val="29906326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may know what it is but how would you explain it to an alien</a:t>
            </a:r>
          </a:p>
          <a:p>
            <a:endParaRPr lang="en-US" dirty="0"/>
          </a:p>
        </p:txBody>
      </p:sp>
      <p:sp>
        <p:nvSpPr>
          <p:cNvPr id="4" name="Slide Number Placeholder 3"/>
          <p:cNvSpPr>
            <a:spLocks noGrp="1"/>
          </p:cNvSpPr>
          <p:nvPr>
            <p:ph type="sldNum" sz="quarter" idx="10"/>
          </p:nvPr>
        </p:nvSpPr>
        <p:spPr/>
        <p:txBody>
          <a:bodyPr/>
          <a:lstStyle/>
          <a:p>
            <a:fld id="{657F1E60-9783-A945-9339-55CF509593BF}" type="slidenum">
              <a:rPr lang="en-US" smtClean="0"/>
              <a:t>53</a:t>
            </a:fld>
            <a:endParaRPr lang="en-US"/>
          </a:p>
        </p:txBody>
      </p:sp>
    </p:spTree>
    <p:extLst>
      <p:ext uri="{BB962C8B-B14F-4D97-AF65-F5344CB8AC3E}">
        <p14:creationId xmlns:p14="http://schemas.microsoft.com/office/powerpoint/2010/main" val="29906326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the time clickable</a:t>
            </a:r>
          </a:p>
          <a:p>
            <a:endParaRPr lang="en-US" dirty="0"/>
          </a:p>
        </p:txBody>
      </p:sp>
      <p:sp>
        <p:nvSpPr>
          <p:cNvPr id="4" name="Slide Number Placeholder 3"/>
          <p:cNvSpPr>
            <a:spLocks noGrp="1"/>
          </p:cNvSpPr>
          <p:nvPr>
            <p:ph type="sldNum" sz="quarter" idx="10"/>
          </p:nvPr>
        </p:nvSpPr>
        <p:spPr/>
        <p:txBody>
          <a:bodyPr/>
          <a:lstStyle/>
          <a:p>
            <a:fld id="{657F1E60-9783-A945-9339-55CF509593BF}" type="slidenum">
              <a:rPr lang="en-US" smtClean="0"/>
              <a:t>54</a:t>
            </a:fld>
            <a:endParaRPr lang="en-US"/>
          </a:p>
        </p:txBody>
      </p:sp>
    </p:spTree>
    <p:extLst>
      <p:ext uri="{BB962C8B-B14F-4D97-AF65-F5344CB8AC3E}">
        <p14:creationId xmlns:p14="http://schemas.microsoft.com/office/powerpoint/2010/main" val="29906326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the location clear with directions</a:t>
            </a:r>
            <a:endParaRPr lang="en-US" dirty="0"/>
          </a:p>
        </p:txBody>
      </p:sp>
      <p:sp>
        <p:nvSpPr>
          <p:cNvPr id="4" name="Slide Number Placeholder 3"/>
          <p:cNvSpPr>
            <a:spLocks noGrp="1"/>
          </p:cNvSpPr>
          <p:nvPr>
            <p:ph type="sldNum" sz="quarter" idx="10"/>
          </p:nvPr>
        </p:nvSpPr>
        <p:spPr/>
        <p:txBody>
          <a:bodyPr/>
          <a:lstStyle/>
          <a:p>
            <a:fld id="{657F1E60-9783-A945-9339-55CF509593BF}" type="slidenum">
              <a:rPr lang="en-US" smtClean="0"/>
              <a:t>55</a:t>
            </a:fld>
            <a:endParaRPr lang="en-US"/>
          </a:p>
        </p:txBody>
      </p:sp>
    </p:spTree>
    <p:extLst>
      <p:ext uri="{BB962C8B-B14F-4D97-AF65-F5344CB8AC3E}">
        <p14:creationId xmlns:p14="http://schemas.microsoft.com/office/powerpoint/2010/main" val="29906326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Answer the strategic and  Biblical</a:t>
            </a:r>
            <a:r>
              <a:rPr lang="en-US" baseline="0" dirty="0" smtClean="0"/>
              <a:t> question</a:t>
            </a:r>
            <a:endParaRPr lang="en-US" dirty="0" smtClean="0"/>
          </a:p>
          <a:p>
            <a:endParaRPr lang="en-US" dirty="0"/>
          </a:p>
        </p:txBody>
      </p:sp>
      <p:sp>
        <p:nvSpPr>
          <p:cNvPr id="4" name="Slide Number Placeholder 3"/>
          <p:cNvSpPr>
            <a:spLocks noGrp="1"/>
          </p:cNvSpPr>
          <p:nvPr>
            <p:ph type="sldNum" sz="quarter" idx="10"/>
          </p:nvPr>
        </p:nvSpPr>
        <p:spPr/>
        <p:txBody>
          <a:bodyPr/>
          <a:lstStyle/>
          <a:p>
            <a:fld id="{657F1E60-9783-A945-9339-55CF509593BF}" type="slidenum">
              <a:rPr lang="en-US" smtClean="0"/>
              <a:t>56</a:t>
            </a:fld>
            <a:endParaRPr lang="en-US"/>
          </a:p>
        </p:txBody>
      </p:sp>
    </p:spTree>
    <p:extLst>
      <p:ext uri="{BB962C8B-B14F-4D97-AF65-F5344CB8AC3E}">
        <p14:creationId xmlns:p14="http://schemas.microsoft.com/office/powerpoint/2010/main" val="29906326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mtClean="0"/>
              <a:t>Answer the strategic and  Biblical</a:t>
            </a:r>
            <a:r>
              <a:rPr lang="en-US" baseline="0" smtClean="0"/>
              <a:t> question</a:t>
            </a:r>
            <a:endParaRPr lang="en-US" smtClean="0"/>
          </a:p>
          <a:p>
            <a:endParaRPr lang="en-US" dirty="0"/>
          </a:p>
        </p:txBody>
      </p:sp>
      <p:sp>
        <p:nvSpPr>
          <p:cNvPr id="4" name="Slide Number Placeholder 3"/>
          <p:cNvSpPr>
            <a:spLocks noGrp="1"/>
          </p:cNvSpPr>
          <p:nvPr>
            <p:ph type="sldNum" sz="quarter" idx="10"/>
          </p:nvPr>
        </p:nvSpPr>
        <p:spPr/>
        <p:txBody>
          <a:bodyPr/>
          <a:lstStyle/>
          <a:p>
            <a:fld id="{657F1E60-9783-A945-9339-55CF509593BF}" type="slidenum">
              <a:rPr lang="en-US" smtClean="0"/>
              <a:t>57</a:t>
            </a:fld>
            <a:endParaRPr lang="en-US"/>
          </a:p>
        </p:txBody>
      </p:sp>
    </p:spTree>
    <p:extLst>
      <p:ext uri="{BB962C8B-B14F-4D97-AF65-F5344CB8AC3E}">
        <p14:creationId xmlns:p14="http://schemas.microsoft.com/office/powerpoint/2010/main" val="29906326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mtClean="0"/>
              <a:t>Answer the strategic and  Biblical</a:t>
            </a:r>
            <a:r>
              <a:rPr lang="en-US" baseline="0" smtClean="0"/>
              <a:t> question</a:t>
            </a:r>
            <a:endParaRPr lang="en-US" smtClean="0"/>
          </a:p>
          <a:p>
            <a:endParaRPr lang="en-US" dirty="0"/>
          </a:p>
        </p:txBody>
      </p:sp>
      <p:sp>
        <p:nvSpPr>
          <p:cNvPr id="4" name="Slide Number Placeholder 3"/>
          <p:cNvSpPr>
            <a:spLocks noGrp="1"/>
          </p:cNvSpPr>
          <p:nvPr>
            <p:ph type="sldNum" sz="quarter" idx="10"/>
          </p:nvPr>
        </p:nvSpPr>
        <p:spPr/>
        <p:txBody>
          <a:bodyPr/>
          <a:lstStyle/>
          <a:p>
            <a:fld id="{657F1E60-9783-A945-9339-55CF509593BF}" type="slidenum">
              <a:rPr lang="en-US" smtClean="0"/>
              <a:t>58</a:t>
            </a:fld>
            <a:endParaRPr lang="en-US"/>
          </a:p>
        </p:txBody>
      </p:sp>
    </p:spTree>
    <p:extLst>
      <p:ext uri="{BB962C8B-B14F-4D97-AF65-F5344CB8AC3E}">
        <p14:creationId xmlns:p14="http://schemas.microsoft.com/office/powerpoint/2010/main" val="29906326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7F1E60-9783-A945-9339-55CF509593BF}" type="slidenum">
              <a:rPr lang="en-US" smtClean="0"/>
              <a:t>59</a:t>
            </a:fld>
            <a:endParaRPr lang="en-US"/>
          </a:p>
        </p:txBody>
      </p:sp>
    </p:spTree>
    <p:extLst>
      <p:ext uri="{BB962C8B-B14F-4D97-AF65-F5344CB8AC3E}">
        <p14:creationId xmlns:p14="http://schemas.microsoft.com/office/powerpoint/2010/main" val="2990632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7F1E60-9783-A945-9339-55CF509593BF}" type="slidenum">
              <a:rPr lang="en-US" smtClean="0"/>
              <a:t>6</a:t>
            </a:fld>
            <a:endParaRPr lang="en-US"/>
          </a:p>
        </p:txBody>
      </p:sp>
    </p:spTree>
    <p:extLst>
      <p:ext uri="{BB962C8B-B14F-4D97-AF65-F5344CB8AC3E}">
        <p14:creationId xmlns:p14="http://schemas.microsoft.com/office/powerpoint/2010/main" val="20784757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7F1E60-9783-A945-9339-55CF509593BF}" type="slidenum">
              <a:rPr lang="en-US" smtClean="0"/>
              <a:t>60</a:t>
            </a:fld>
            <a:endParaRPr lang="en-US"/>
          </a:p>
        </p:txBody>
      </p:sp>
    </p:spTree>
    <p:extLst>
      <p:ext uri="{BB962C8B-B14F-4D97-AF65-F5344CB8AC3E}">
        <p14:creationId xmlns:p14="http://schemas.microsoft.com/office/powerpoint/2010/main" val="29906326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That is the right answer.  Seminary seems to teach new clergy why to say “no”.  That is not liturgically correct.  That is not how Episcopalians do it.  That has never been done that way.  When approached with an idea, program or plan, start with “yes.”  Go with the Spirit that is there.  There is much more to be gained by a church that says yes, than one that says no.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57F1E60-9783-A945-9339-55CF509593BF}" type="slidenum">
              <a:rPr lang="en-US" smtClean="0"/>
              <a:t>61</a:t>
            </a:fld>
            <a:endParaRPr lang="en-US"/>
          </a:p>
        </p:txBody>
      </p:sp>
    </p:spTree>
    <p:extLst>
      <p:ext uri="{BB962C8B-B14F-4D97-AF65-F5344CB8AC3E}">
        <p14:creationId xmlns:p14="http://schemas.microsoft.com/office/powerpoint/2010/main" val="29906326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7F1E60-9783-A945-9339-55CF509593BF}" type="slidenum">
              <a:rPr lang="en-US" smtClean="0"/>
              <a:t>62</a:t>
            </a:fld>
            <a:endParaRPr lang="en-US"/>
          </a:p>
        </p:txBody>
      </p:sp>
    </p:spTree>
    <p:extLst>
      <p:ext uri="{BB962C8B-B14F-4D97-AF65-F5344CB8AC3E}">
        <p14:creationId xmlns:p14="http://schemas.microsoft.com/office/powerpoint/2010/main" val="473529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7F1E60-9783-A945-9339-55CF509593BF}" type="slidenum">
              <a:rPr lang="en-US" smtClean="0"/>
              <a:t>63</a:t>
            </a:fld>
            <a:endParaRPr lang="en-US"/>
          </a:p>
        </p:txBody>
      </p:sp>
    </p:spTree>
    <p:extLst>
      <p:ext uri="{BB962C8B-B14F-4D97-AF65-F5344CB8AC3E}">
        <p14:creationId xmlns:p14="http://schemas.microsoft.com/office/powerpoint/2010/main" val="473529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7F1E60-9783-A945-9339-55CF509593BF}" type="slidenum">
              <a:rPr lang="en-US" smtClean="0"/>
              <a:t>64</a:t>
            </a:fld>
            <a:endParaRPr lang="en-US"/>
          </a:p>
        </p:txBody>
      </p:sp>
    </p:spTree>
    <p:extLst>
      <p:ext uri="{BB962C8B-B14F-4D97-AF65-F5344CB8AC3E}">
        <p14:creationId xmlns:p14="http://schemas.microsoft.com/office/powerpoint/2010/main" val="20471188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Jesus</a:t>
            </a:r>
            <a:r>
              <a:rPr lang="en-US" baseline="0" dirty="0" smtClean="0"/>
              <a:t> </a:t>
            </a:r>
            <a:r>
              <a:rPr lang="en-US" baseline="0" dirty="0" err="1" smtClean="0"/>
              <a:t>didn</a:t>
            </a:r>
            <a:r>
              <a:rPr lang="fr-FR" baseline="0" dirty="0" smtClean="0"/>
              <a:t>’</a:t>
            </a:r>
            <a:r>
              <a:rPr lang="en-US" baseline="0" dirty="0" smtClean="0"/>
              <a:t>t care about </a:t>
            </a:r>
            <a:r>
              <a:rPr lang="en-US" baseline="0" dirty="0" err="1" smtClean="0"/>
              <a:t>buidlings</a:t>
            </a:r>
            <a:r>
              <a:rPr lang="en-US" baseline="0" dirty="0" smtClean="0"/>
              <a:t>.  Neither should we</a:t>
            </a:r>
            <a:endParaRPr lang="en-US" dirty="0"/>
          </a:p>
        </p:txBody>
      </p:sp>
      <p:sp>
        <p:nvSpPr>
          <p:cNvPr id="4" name="Slide Number Placeholder 3"/>
          <p:cNvSpPr>
            <a:spLocks noGrp="1"/>
          </p:cNvSpPr>
          <p:nvPr>
            <p:ph type="sldNum" sz="quarter" idx="10"/>
          </p:nvPr>
        </p:nvSpPr>
        <p:spPr/>
        <p:txBody>
          <a:bodyPr/>
          <a:lstStyle/>
          <a:p>
            <a:fld id="{657F1E60-9783-A945-9339-55CF509593BF}" type="slidenum">
              <a:rPr lang="en-US" smtClean="0"/>
              <a:t>65</a:t>
            </a:fld>
            <a:endParaRPr lang="en-US"/>
          </a:p>
        </p:txBody>
      </p:sp>
    </p:spTree>
    <p:extLst>
      <p:ext uri="{BB962C8B-B14F-4D97-AF65-F5344CB8AC3E}">
        <p14:creationId xmlns:p14="http://schemas.microsoft.com/office/powerpoint/2010/main" val="34282912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Use it or loose it.  The church has way more real estate than we need.  Too many buildings.  Many are beautiful.  But we are not running a museum.  Use the spaces.  Use it in ways that will wear it out.  People who use a building are a lot more likely to want to help fix it.  If they don’t use it, they wont care.</a:t>
            </a:r>
          </a:p>
          <a:p>
            <a:endParaRPr lang="en-US" dirty="0"/>
          </a:p>
        </p:txBody>
      </p:sp>
      <p:sp>
        <p:nvSpPr>
          <p:cNvPr id="4" name="Slide Number Placeholder 3"/>
          <p:cNvSpPr>
            <a:spLocks noGrp="1"/>
          </p:cNvSpPr>
          <p:nvPr>
            <p:ph type="sldNum" sz="quarter" idx="10"/>
          </p:nvPr>
        </p:nvSpPr>
        <p:spPr/>
        <p:txBody>
          <a:bodyPr/>
          <a:lstStyle/>
          <a:p>
            <a:fld id="{657F1E60-9783-A945-9339-55CF509593BF}" type="slidenum">
              <a:rPr lang="en-US" smtClean="0"/>
              <a:t>66</a:t>
            </a:fld>
            <a:endParaRPr lang="en-US"/>
          </a:p>
        </p:txBody>
      </p:sp>
    </p:spTree>
    <p:extLst>
      <p:ext uri="{BB962C8B-B14F-4D97-AF65-F5344CB8AC3E}">
        <p14:creationId xmlns:p14="http://schemas.microsoft.com/office/powerpoint/2010/main" val="473529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7F1E60-9783-A945-9339-55CF509593BF}" type="slidenum">
              <a:rPr lang="en-US" smtClean="0"/>
              <a:t>67</a:t>
            </a:fld>
            <a:endParaRPr lang="en-US"/>
          </a:p>
        </p:txBody>
      </p:sp>
    </p:spTree>
    <p:extLst>
      <p:ext uri="{BB962C8B-B14F-4D97-AF65-F5344CB8AC3E}">
        <p14:creationId xmlns:p14="http://schemas.microsoft.com/office/powerpoint/2010/main" val="473529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Use it or loose it.  The church has way more real estate than we need.  Too many buildings.  Many are beautiful.  But we are not running a museum.  Use the spaces.  Use it in ways that will wear it out.  People who use a building are a lot more likely to want to help fix it.  If they don’t use it, they wont care.</a:t>
            </a:r>
          </a:p>
          <a:p>
            <a:endParaRPr lang="en-US" dirty="0"/>
          </a:p>
        </p:txBody>
      </p:sp>
      <p:sp>
        <p:nvSpPr>
          <p:cNvPr id="4" name="Slide Number Placeholder 3"/>
          <p:cNvSpPr>
            <a:spLocks noGrp="1"/>
          </p:cNvSpPr>
          <p:nvPr>
            <p:ph type="sldNum" sz="quarter" idx="10"/>
          </p:nvPr>
        </p:nvSpPr>
        <p:spPr/>
        <p:txBody>
          <a:bodyPr/>
          <a:lstStyle/>
          <a:p>
            <a:fld id="{657F1E60-9783-A945-9339-55CF509593BF}" type="slidenum">
              <a:rPr lang="en-US" smtClean="0"/>
              <a:t>68</a:t>
            </a:fld>
            <a:endParaRPr lang="en-US"/>
          </a:p>
        </p:txBody>
      </p:sp>
    </p:spTree>
    <p:extLst>
      <p:ext uri="{BB962C8B-B14F-4D97-AF65-F5344CB8AC3E}">
        <p14:creationId xmlns:p14="http://schemas.microsoft.com/office/powerpoint/2010/main" val="473529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7F1E60-9783-A945-9339-55CF509593BF}" type="slidenum">
              <a:rPr lang="en-US" smtClean="0"/>
              <a:t>69</a:t>
            </a:fld>
            <a:endParaRPr lang="en-US"/>
          </a:p>
        </p:txBody>
      </p:sp>
    </p:spTree>
    <p:extLst>
      <p:ext uri="{BB962C8B-B14F-4D97-AF65-F5344CB8AC3E}">
        <p14:creationId xmlns:p14="http://schemas.microsoft.com/office/powerpoint/2010/main" val="47352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all the answers</a:t>
            </a:r>
          </a:p>
          <a:p>
            <a:endParaRPr lang="en-US" dirty="0"/>
          </a:p>
        </p:txBody>
      </p:sp>
      <p:sp>
        <p:nvSpPr>
          <p:cNvPr id="4" name="Slide Number Placeholder 3"/>
          <p:cNvSpPr>
            <a:spLocks noGrp="1"/>
          </p:cNvSpPr>
          <p:nvPr>
            <p:ph type="sldNum" sz="quarter" idx="10"/>
          </p:nvPr>
        </p:nvSpPr>
        <p:spPr/>
        <p:txBody>
          <a:bodyPr/>
          <a:lstStyle/>
          <a:p>
            <a:fld id="{657F1E60-9783-A945-9339-55CF509593BF}" type="slidenum">
              <a:rPr lang="en-US" smtClean="0"/>
              <a:t>7</a:t>
            </a:fld>
            <a:endParaRPr lang="en-US"/>
          </a:p>
        </p:txBody>
      </p:sp>
    </p:spTree>
    <p:extLst>
      <p:ext uri="{BB962C8B-B14F-4D97-AF65-F5344CB8AC3E}">
        <p14:creationId xmlns:p14="http://schemas.microsoft.com/office/powerpoint/2010/main" val="20784757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7F1E60-9783-A945-9339-55CF509593BF}" type="slidenum">
              <a:rPr lang="en-US" smtClean="0"/>
              <a:t>70</a:t>
            </a:fld>
            <a:endParaRPr lang="en-US"/>
          </a:p>
        </p:txBody>
      </p:sp>
    </p:spTree>
    <p:extLst>
      <p:ext uri="{BB962C8B-B14F-4D97-AF65-F5344CB8AC3E}">
        <p14:creationId xmlns:p14="http://schemas.microsoft.com/office/powerpoint/2010/main" val="473529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7F1E60-9783-A945-9339-55CF509593BF}" type="slidenum">
              <a:rPr lang="en-US" smtClean="0"/>
              <a:t>71</a:t>
            </a:fld>
            <a:endParaRPr lang="en-US"/>
          </a:p>
        </p:txBody>
      </p:sp>
    </p:spTree>
    <p:extLst>
      <p:ext uri="{BB962C8B-B14F-4D97-AF65-F5344CB8AC3E}">
        <p14:creationId xmlns:p14="http://schemas.microsoft.com/office/powerpoint/2010/main" val="4735298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7F1E60-9783-A945-9339-55CF509593BF}" type="slidenum">
              <a:rPr lang="en-US" smtClean="0"/>
              <a:t>72</a:t>
            </a:fld>
            <a:endParaRPr lang="en-US"/>
          </a:p>
        </p:txBody>
      </p:sp>
    </p:spTree>
    <p:extLst>
      <p:ext uri="{BB962C8B-B14F-4D97-AF65-F5344CB8AC3E}">
        <p14:creationId xmlns:p14="http://schemas.microsoft.com/office/powerpoint/2010/main" val="473529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7F1E60-9783-A945-9339-55CF509593BF}" type="slidenum">
              <a:rPr lang="en-US" smtClean="0"/>
              <a:t>73</a:t>
            </a:fld>
            <a:endParaRPr lang="en-US"/>
          </a:p>
        </p:txBody>
      </p:sp>
    </p:spTree>
    <p:extLst>
      <p:ext uri="{BB962C8B-B14F-4D97-AF65-F5344CB8AC3E}">
        <p14:creationId xmlns:p14="http://schemas.microsoft.com/office/powerpoint/2010/main" val="473529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7F1E60-9783-A945-9339-55CF509593BF}" type="slidenum">
              <a:rPr lang="en-US" smtClean="0"/>
              <a:t>74</a:t>
            </a:fld>
            <a:endParaRPr lang="en-US"/>
          </a:p>
        </p:txBody>
      </p:sp>
    </p:spTree>
    <p:extLst>
      <p:ext uri="{BB962C8B-B14F-4D97-AF65-F5344CB8AC3E}">
        <p14:creationId xmlns:p14="http://schemas.microsoft.com/office/powerpoint/2010/main" val="4735298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7F1E60-9783-A945-9339-55CF509593BF}" type="slidenum">
              <a:rPr lang="en-US" smtClean="0"/>
              <a:t>75</a:t>
            </a:fld>
            <a:endParaRPr lang="en-US"/>
          </a:p>
        </p:txBody>
      </p:sp>
    </p:spTree>
    <p:extLst>
      <p:ext uri="{BB962C8B-B14F-4D97-AF65-F5344CB8AC3E}">
        <p14:creationId xmlns:p14="http://schemas.microsoft.com/office/powerpoint/2010/main" val="473529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7F1E60-9783-A945-9339-55CF509593BF}" type="slidenum">
              <a:rPr lang="en-US" smtClean="0"/>
              <a:t>76</a:t>
            </a:fld>
            <a:endParaRPr lang="en-US"/>
          </a:p>
        </p:txBody>
      </p:sp>
    </p:spTree>
    <p:extLst>
      <p:ext uri="{BB962C8B-B14F-4D97-AF65-F5344CB8AC3E}">
        <p14:creationId xmlns:p14="http://schemas.microsoft.com/office/powerpoint/2010/main" val="473529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7F1E60-9783-A945-9339-55CF509593BF}" type="slidenum">
              <a:rPr lang="en-US" smtClean="0"/>
              <a:t>77</a:t>
            </a:fld>
            <a:endParaRPr lang="en-US"/>
          </a:p>
        </p:txBody>
      </p:sp>
    </p:spTree>
    <p:extLst>
      <p:ext uri="{BB962C8B-B14F-4D97-AF65-F5344CB8AC3E}">
        <p14:creationId xmlns:p14="http://schemas.microsoft.com/office/powerpoint/2010/main" val="4735298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7F1E60-9783-A945-9339-55CF509593BF}" type="slidenum">
              <a:rPr lang="en-US" smtClean="0"/>
              <a:t>78</a:t>
            </a:fld>
            <a:endParaRPr lang="en-US"/>
          </a:p>
        </p:txBody>
      </p:sp>
    </p:spTree>
    <p:extLst>
      <p:ext uri="{BB962C8B-B14F-4D97-AF65-F5344CB8AC3E}">
        <p14:creationId xmlns:p14="http://schemas.microsoft.com/office/powerpoint/2010/main" val="47352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7F1E60-9783-A945-9339-55CF509593BF}" type="slidenum">
              <a:rPr lang="en-US" smtClean="0"/>
              <a:t>8</a:t>
            </a:fld>
            <a:endParaRPr lang="en-US"/>
          </a:p>
        </p:txBody>
      </p:sp>
    </p:spTree>
    <p:extLst>
      <p:ext uri="{BB962C8B-B14F-4D97-AF65-F5344CB8AC3E}">
        <p14:creationId xmlns:p14="http://schemas.microsoft.com/office/powerpoint/2010/main" val="3615304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7F1E60-9783-A945-9339-55CF509593BF}" type="slidenum">
              <a:rPr lang="en-US" smtClean="0"/>
              <a:t>9</a:t>
            </a:fld>
            <a:endParaRPr lang="en-US"/>
          </a:p>
        </p:txBody>
      </p:sp>
    </p:spTree>
    <p:extLst>
      <p:ext uri="{BB962C8B-B14F-4D97-AF65-F5344CB8AC3E}">
        <p14:creationId xmlns:p14="http://schemas.microsoft.com/office/powerpoint/2010/main" val="1931886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t="50000"/>
          <a:stretch>
            <a:fillRect/>
          </a:stretch>
        </p:blipFill>
        <p:spPr>
          <a:xfrm>
            <a:off x="0" y="3429000"/>
            <a:ext cx="9144000" cy="3429000"/>
          </a:xfrm>
          <a:prstGeom prst="rect">
            <a:avLst/>
          </a:prstGeom>
        </p:spPr>
      </p:pic>
      <p:sp>
        <p:nvSpPr>
          <p:cNvPr id="2" name="Title 1"/>
          <p:cNvSpPr>
            <a:spLocks noGrp="1"/>
          </p:cNvSpPr>
          <p:nvPr>
            <p:ph type="ctrTitle"/>
          </p:nvPr>
        </p:nvSpPr>
        <p:spPr>
          <a:xfrm>
            <a:off x="779463" y="1918447"/>
            <a:ext cx="7583488" cy="1470025"/>
          </a:xfrm>
        </p:spPr>
        <p:txBody>
          <a:bodyPr anchor="b" anchorCtr="0"/>
          <a:lstStyle/>
          <a:p>
            <a:r>
              <a:rPr lang="en-US" smtClean="0"/>
              <a:t>Click to edit Master title style</a:t>
            </a:r>
            <a:endParaRPr/>
          </a:p>
        </p:txBody>
      </p:sp>
      <p:sp>
        <p:nvSpPr>
          <p:cNvPr id="3" name="Subtitle 2"/>
          <p:cNvSpPr>
            <a:spLocks noGrp="1"/>
          </p:cNvSpPr>
          <p:nvPr>
            <p:ph type="subTitle" idx="1"/>
          </p:nvPr>
        </p:nvSpPr>
        <p:spPr>
          <a:xfrm>
            <a:off x="779463" y="3478306"/>
            <a:ext cx="7583487" cy="1752600"/>
          </a:xfrm>
        </p:spPr>
        <p:txBody>
          <a:bodyPr>
            <a:normAutofit/>
          </a:bodyPr>
          <a:lstStyle>
            <a:lvl1pPr marL="0" indent="0" algn="ctr">
              <a:spcBef>
                <a:spcPts val="600"/>
              </a:spcBef>
              <a:buNone/>
              <a:defRPr sz="1800">
                <a:solidFill>
                  <a:schemeClr val="bg2"/>
                </a:solidFill>
                <a:effectLst>
                  <a:outerShdw blurRad="63500" dir="2700000" algn="tl"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212AFB3D-A7E5-8E42-9EE0-20F9D5F6413D}" type="datetimeFigureOut">
              <a:rPr lang="en-US" smtClean="0"/>
              <a:t>2/24/15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pic>
        <p:nvPicPr>
          <p:cNvPr id="7" name="Picture 6" descr="overlay-ruleShadow.png"/>
          <p:cNvPicPr>
            <a:picLocks noChangeAspect="1"/>
          </p:cNvPicPr>
          <p:nvPr/>
        </p:nvPicPr>
        <p:blipFill>
          <a:blip r:embed="rId3"/>
          <a:stretch>
            <a:fillRect/>
          </a:stretch>
        </p:blipFill>
        <p:spPr>
          <a:xfrm>
            <a:off x="0" y="3303984"/>
            <a:ext cx="9144000" cy="12501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l="50000"/>
          <a:stretch>
            <a:fillRect/>
          </a:stretch>
        </p:blipFill>
        <p:spPr>
          <a:xfrm>
            <a:off x="4572000" y="4482"/>
            <a:ext cx="4572000" cy="6858000"/>
          </a:xfrm>
          <a:prstGeom prst="rect">
            <a:avLst/>
          </a:prstGeom>
          <a:noFill/>
          <a:ln>
            <a:noFill/>
          </a:ln>
        </p:spPr>
      </p:pic>
      <p:pic>
        <p:nvPicPr>
          <p:cNvPr id="9" name="Picture 8" descr="overlay-ruleShadow.png"/>
          <p:cNvPicPr>
            <a:picLocks noChangeAspect="1"/>
          </p:cNvPicPr>
          <p:nvPr/>
        </p:nvPicPr>
        <p:blipFill>
          <a:blip r:embed="rId3"/>
          <a:srcRect r="25031"/>
          <a:stretch>
            <a:fillRect/>
          </a:stretch>
        </p:blipFill>
        <p:spPr>
          <a:xfrm rot="16200000">
            <a:off x="1086391" y="3365075"/>
            <a:ext cx="6855164" cy="125016"/>
          </a:xfrm>
          <a:prstGeom prst="rect">
            <a:avLst/>
          </a:prstGeom>
        </p:spPr>
      </p:pic>
      <p:sp>
        <p:nvSpPr>
          <p:cNvPr id="2" name="Title 1"/>
          <p:cNvSpPr>
            <a:spLocks noGrp="1"/>
          </p:cNvSpPr>
          <p:nvPr>
            <p:ph type="title"/>
          </p:nvPr>
        </p:nvSpPr>
        <p:spPr>
          <a:xfrm>
            <a:off x="301752" y="274320"/>
            <a:ext cx="3959352" cy="1691640"/>
          </a:xfrm>
        </p:spPr>
        <p:txBody>
          <a:bodyPr vert="horz" lIns="91440" tIns="45720" rIns="91440" bIns="45720" rtlCol="0" anchor="b" anchorCtr="0">
            <a:noAutofit/>
          </a:bodyPr>
          <a:lstStyle>
            <a:lvl1pPr marL="0" algn="ctr" defTabSz="914400" rtl="0" eaLnBrk="1" latinLnBrk="0" hangingPunct="1">
              <a:spcBef>
                <a:spcPct val="0"/>
              </a:spcBef>
              <a:buNone/>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4864608" y="264907"/>
            <a:ext cx="3959352" cy="6328186"/>
          </a:xfrm>
          <a:solidFill>
            <a:schemeClr val="tx1">
              <a:lumMod val="50000"/>
            </a:schemeClr>
          </a:solidFill>
          <a:effectLst>
            <a:outerShdw blurRad="50800" dir="2700000" algn="tl" rotWithShape="0">
              <a:schemeClr val="tx1">
                <a:alpha val="40000"/>
              </a:schemeClr>
            </a:outerShdw>
          </a:effectLst>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301752" y="1970801"/>
            <a:ext cx="3959352" cy="3200400"/>
          </a:xfrm>
          <a:effectLst>
            <a:outerShdw blurRad="50800" dist="38100" dir="2700000" algn="tl" rotWithShape="0">
              <a:prstClr val="black">
                <a:alpha val="40000"/>
              </a:prstClr>
            </a:outerShdw>
          </a:effectLst>
        </p:spPr>
        <p:txBody>
          <a:bodyPr vert="horz" lIns="91440" tIns="45720" rIns="91440" bIns="45720" rtlCol="0" anchor="t" anchorCtr="0">
            <a:normAutofit/>
          </a:bodyPr>
          <a:lstStyle>
            <a:lvl1pPr marL="0" indent="0" algn="ctr">
              <a:lnSpc>
                <a:spcPct val="110000"/>
              </a:lnSpc>
              <a:spcBef>
                <a:spcPts val="600"/>
              </a:spcBef>
              <a:buNone/>
              <a:defRPr sz="1800" kern="1200">
                <a:solidFill>
                  <a:schemeClr val="tx1"/>
                </a:solidFill>
                <a:effectLst>
                  <a:outerShdw blurRad="38100" dist="12700" dir="2700000" algn="tl" rotWithShape="0">
                    <a:prstClr val="black">
                      <a:alpha val="6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Font typeface="Calisto MT" pitchFamily="18" charset="0"/>
              <a:buNone/>
            </a:pPr>
            <a:r>
              <a:rPr lang="en-US" smtClean="0"/>
              <a:t>Click to edit Master text styles</a:t>
            </a:r>
          </a:p>
        </p:txBody>
      </p:sp>
      <p:sp>
        <p:nvSpPr>
          <p:cNvPr id="5" name="Date Placeholder 4"/>
          <p:cNvSpPr>
            <a:spLocks noGrp="1"/>
          </p:cNvSpPr>
          <p:nvPr>
            <p:ph type="dt" sz="half" idx="10"/>
          </p:nvPr>
        </p:nvSpPr>
        <p:spPr>
          <a:xfrm>
            <a:off x="2670048" y="6356350"/>
            <a:ext cx="1627632" cy="365125"/>
          </a:xfrm>
          <a:effectLst>
            <a:outerShdw blurRad="50800" dist="38100" dir="2700000" algn="tl" rotWithShape="0">
              <a:prstClr val="black">
                <a:alpha val="40000"/>
              </a:prstClr>
            </a:outerShdw>
          </a:effectLst>
        </p:spPr>
        <p:txBody>
          <a:bodyPr vert="horz" lIns="91440" tIns="45720" rIns="91440" bIns="45720" rtlCol="0" anchor="ctr"/>
          <a:lstStyle>
            <a:lvl1pPr marL="0" algn="r"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fld id="{212AFB3D-A7E5-8E42-9EE0-20F9D5F6413D}" type="datetimeFigureOut">
              <a:rPr lang="en-US" smtClean="0"/>
              <a:t>2/24/15</a:t>
            </a:fld>
            <a:endParaRPr lang="en-US"/>
          </a:p>
        </p:txBody>
      </p:sp>
      <p:sp>
        <p:nvSpPr>
          <p:cNvPr id="6" name="Footer Placeholder 5"/>
          <p:cNvSpPr>
            <a:spLocks noGrp="1"/>
          </p:cNvSpPr>
          <p:nvPr>
            <p:ph type="ftr" sz="quarter" idx="11"/>
          </p:nvPr>
        </p:nvSpPr>
        <p:spPr>
          <a:xfrm>
            <a:off x="242047" y="6356350"/>
            <a:ext cx="1892808" cy="365125"/>
          </a:xfrm>
          <a:effectLst>
            <a:outerShdw blurRad="50800" dist="38100" dir="2700000" algn="tl" rotWithShape="0">
              <a:prstClr val="black">
                <a:alpha val="40000"/>
              </a:prstClr>
            </a:outerShdw>
          </a:effectLst>
        </p:spPr>
        <p:txBody>
          <a:bodyPr vert="horz" lIns="91440" tIns="45720" rIns="91440" bIns="45720" rtlCol="0" anchor="ctr"/>
          <a:lstStyle>
            <a:lvl1pPr marL="0" algn="l"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892808" y="5738129"/>
            <a:ext cx="758952" cy="576072"/>
          </a:xfrm>
        </p:spPr>
        <p:txBody>
          <a:bodyPr vert="horz" lIns="91440" tIns="45720" rIns="91440" bIns="45720" rtlCol="0" anchor="ctr">
            <a:noAutofit/>
          </a:bodyPr>
          <a:lstStyle>
            <a:lvl1pPr marL="0" algn="ctr" defTabSz="914400"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fld id="{FD5AAD54-1319-114F-9A41-CF374295E34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tretch>
            <a:fillRect/>
          </a:stretch>
        </p:blipFill>
        <p:spPr>
          <a:xfrm>
            <a:off x="0" y="4482"/>
            <a:ext cx="9144000" cy="6858000"/>
          </a:xfrm>
          <a:prstGeom prst="rect">
            <a:avLst/>
          </a:prstGeom>
          <a:noFill/>
          <a:ln>
            <a:noFill/>
          </a:ln>
        </p:spPr>
      </p:pic>
      <p:sp>
        <p:nvSpPr>
          <p:cNvPr id="2" name="Title 1"/>
          <p:cNvSpPr>
            <a:spLocks noGrp="1"/>
          </p:cNvSpPr>
          <p:nvPr>
            <p:ph type="title"/>
          </p:nvPr>
        </p:nvSpPr>
        <p:spPr>
          <a:xfrm>
            <a:off x="762000" y="4038600"/>
            <a:ext cx="7620000" cy="990600"/>
          </a:xfrm>
        </p:spPr>
        <p:txBody>
          <a:bodyPr vert="horz" lIns="91440" tIns="45720" rIns="91440" bIns="45720" rtlCol="0" anchor="b" anchorCtr="0">
            <a:normAutofit/>
          </a:bodyPr>
          <a:lstStyle>
            <a:lvl1pPr algn="ctr">
              <a:defRPr sz="3600" kern="1200">
                <a:solidFill>
                  <a:schemeClr val="bg2"/>
                </a:solidFill>
                <a:effectLst>
                  <a:outerShdw blurRad="63500" dir="2700000" algn="tl" rotWithShape="0">
                    <a:schemeClr val="tx1">
                      <a:alpha val="40000"/>
                    </a:schemeClr>
                  </a:outerShdw>
                </a:effectLst>
                <a:latin typeface="+mj-lt"/>
                <a:ea typeface="+mn-ea"/>
                <a:cs typeface="+mn-cs"/>
              </a:defRPr>
            </a:lvl1pPr>
          </a:lstStyle>
          <a:p>
            <a:pPr marL="0" lvl="0" indent="0" algn="l" defTabSz="914400" rtl="0" eaLnBrk="1" latinLnBrk="0" hangingPunct="1">
              <a:spcBef>
                <a:spcPts val="2000"/>
              </a:spcBef>
              <a:buFont typeface="Calisto MT" pitchFamily="18" charset="0"/>
              <a:buNone/>
            </a:pPr>
            <a:r>
              <a:rPr lang="en-US" smtClean="0"/>
              <a:t>Click to edit Master title style</a:t>
            </a:r>
            <a:endParaRPr/>
          </a:p>
        </p:txBody>
      </p:sp>
      <p:sp>
        <p:nvSpPr>
          <p:cNvPr id="3" name="Picture Placeholder 2"/>
          <p:cNvSpPr>
            <a:spLocks noGrp="1"/>
          </p:cNvSpPr>
          <p:nvPr>
            <p:ph type="pic" idx="1"/>
          </p:nvPr>
        </p:nvSpPr>
        <p:spPr>
          <a:xfrm>
            <a:off x="342900" y="265176"/>
            <a:ext cx="8458200" cy="3697224"/>
          </a:xfrm>
          <a:solidFill>
            <a:schemeClr val="tx1">
              <a:lumMod val="50000"/>
            </a:schemeClr>
          </a:solidFill>
          <a:effectLst>
            <a:outerShdw blurRad="50800" dir="2700000" algn="tl" rotWithShape="0">
              <a:schemeClr val="tx1">
                <a:alpha val="40000"/>
              </a:schemeClr>
            </a:outerShdw>
          </a:effectLst>
        </p:spPr>
        <p:txBody>
          <a:bodyPr vert="horz" lIns="91440" tIns="45720" rIns="91440" bIns="45720" rtlCol="0">
            <a:normAutofit/>
          </a:bodyPr>
          <a:lstStyle>
            <a:lvl1pPr marL="0" indent="0" algn="ctr" defTabSz="914400" rtl="0" eaLnBrk="1" latinLnBrk="0" hangingPunct="1">
              <a:spcBef>
                <a:spcPts val="2000"/>
              </a:spcBef>
              <a:buFont typeface="Calisto MT" pitchFamily="18" charset="0"/>
              <a:buNone/>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62000" y="5042647"/>
            <a:ext cx="7620000" cy="1129553"/>
          </a:xfrm>
        </p:spPr>
        <p:txBody>
          <a:bodyPr>
            <a:normAutofit/>
          </a:bodyPr>
          <a:lstStyle>
            <a:lvl1pPr marL="0" indent="0" algn="ctr">
              <a:lnSpc>
                <a:spcPct val="110000"/>
              </a:lnSpc>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2AFB3D-A7E5-8E42-9EE0-20F9D5F6413D}" type="datetimeFigureOut">
              <a:rPr lang="en-US" smtClean="0"/>
              <a:t>2/24/15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AAD54-1319-114F-9A41-CF374295E34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fld id="{212AFB3D-A7E5-8E42-9EE0-20F9D5F6413D}" type="datetimeFigureOut">
              <a:rPr lang="en-US" smtClean="0"/>
              <a:t>2/24/15</a:t>
            </a:fld>
            <a:endParaRPr lang="en-US"/>
          </a:p>
        </p:txBody>
      </p:sp>
      <p:sp>
        <p:nvSpPr>
          <p:cNvPr id="4" name="Footer Placeholder 3"/>
          <p:cNvSpPr>
            <a:spLocks noGrp="1"/>
          </p:cNvSpPr>
          <p:nvPr>
            <p:ph type="ftr" sz="quarter" idx="11"/>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endParaRPr lang="en-US"/>
          </a:p>
        </p:txBody>
      </p:sp>
      <p:sp>
        <p:nvSpPr>
          <p:cNvPr id="5" name="Slide Number Placeholder 4"/>
          <p:cNvSpPr>
            <a:spLocks noGrp="1"/>
          </p:cNvSpPr>
          <p:nvPr>
            <p:ph type="sldNum" sz="quarter" idx="12"/>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fld id="{FD5AAD54-1319-114F-9A41-CF374295E34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8" name="Picture 7"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212AFB3D-A7E5-8E42-9EE0-20F9D5F6413D}" type="datetimeFigureOut">
              <a:rPr lang="en-US" smtClean="0"/>
              <a:t>2/24/15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AAD54-1319-114F-9A41-CF374295E342}"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Overlay-FullBackground.jpg"/>
          <p:cNvPicPr>
            <a:picLocks noChangeAspect="1"/>
          </p:cNvPicPr>
          <p:nvPr/>
        </p:nvPicPr>
        <p:blipFill>
          <a:blip r:embed="rId2"/>
          <a:srcRect r="14719"/>
          <a:stretch>
            <a:fillRect/>
          </a:stretch>
        </p:blipFill>
        <p:spPr>
          <a:xfrm>
            <a:off x="0" y="4482"/>
            <a:ext cx="7798112" cy="6858000"/>
          </a:xfrm>
          <a:prstGeom prst="rect">
            <a:avLst/>
          </a:prstGeom>
          <a:noFill/>
          <a:ln>
            <a:noFill/>
          </a:ln>
        </p:spPr>
      </p:pic>
      <p:sp>
        <p:nvSpPr>
          <p:cNvPr id="2" name="Vertical Title 1"/>
          <p:cNvSpPr>
            <a:spLocks noGrp="1"/>
          </p:cNvSpPr>
          <p:nvPr>
            <p:ph type="title" orient="vert"/>
          </p:nvPr>
        </p:nvSpPr>
        <p:spPr>
          <a:xfrm>
            <a:off x="7848600" y="457200"/>
            <a:ext cx="1219200" cy="5668963"/>
          </a:xfrm>
        </p:spPr>
        <p:txBody>
          <a:bodyPr vert="eaVert">
            <a:normAutofit/>
          </a:bodyPr>
          <a:lstStyle/>
          <a:p>
            <a:r>
              <a:rPr lang="en-US" smtClean="0"/>
              <a:t>Click to edit Master title style</a:t>
            </a:r>
            <a:endParaRPr/>
          </a:p>
        </p:txBody>
      </p:sp>
      <p:sp>
        <p:nvSpPr>
          <p:cNvPr id="3" name="Vertical Text Placeholder 2"/>
          <p:cNvSpPr>
            <a:spLocks noGrp="1"/>
          </p:cNvSpPr>
          <p:nvPr>
            <p:ph type="body" orient="vert" idx="1"/>
          </p:nvPr>
        </p:nvSpPr>
        <p:spPr>
          <a:xfrm>
            <a:off x="779462" y="457200"/>
            <a:ext cx="6383337" cy="5668963"/>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7924800" y="6356350"/>
            <a:ext cx="1066800" cy="365125"/>
          </a:xfrm>
          <a:effectLst>
            <a:outerShdw blurRad="50800" dist="38100" dir="2700000" algn="tl" rotWithShape="0">
              <a:prstClr val="black">
                <a:alpha val="40000"/>
              </a:prstClr>
            </a:outerShdw>
          </a:effectLst>
        </p:spPr>
        <p:txBody>
          <a:bodyPr vert="horz" lIns="91440" tIns="45720" rIns="91440" bIns="45720" rtlCol="0" anchor="ctr"/>
          <a:lstStyle>
            <a:lvl1pPr marL="0" algn="r"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fld id="{212AFB3D-A7E5-8E42-9EE0-20F9D5F6413D}" type="datetimeFigureOut">
              <a:rPr lang="en-US" smtClean="0"/>
              <a:t>2/24/15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AAD54-1319-114F-9A41-CF374295E342}" type="slidenum">
              <a:rPr lang="en-US" smtClean="0"/>
              <a:t>‹#›</a:t>
            </a:fld>
            <a:endParaRPr lang="en-US"/>
          </a:p>
        </p:txBody>
      </p:sp>
      <p:pic>
        <p:nvPicPr>
          <p:cNvPr id="10" name="Picture 9" descr="overlay-ruleShadow.png"/>
          <p:cNvPicPr>
            <a:picLocks noChangeAspect="1"/>
          </p:cNvPicPr>
          <p:nvPr/>
        </p:nvPicPr>
        <p:blipFill>
          <a:blip r:embed="rId3"/>
          <a:srcRect r="25031"/>
          <a:stretch>
            <a:fillRect/>
          </a:stretch>
        </p:blipFill>
        <p:spPr>
          <a:xfrm rot="5400000" flipH="1">
            <a:off x="4421262" y="3365075"/>
            <a:ext cx="6855164" cy="12501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7" name="Picture 6"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212AFB3D-A7E5-8E42-9EE0-20F9D5F6413D}" type="datetimeFigureOut">
              <a:rPr lang="en-US" smtClean="0"/>
              <a:t>2/24/15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AAD54-1319-114F-9A41-CF374295E34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t="50000"/>
          <a:stretch>
            <a:fillRect/>
          </a:stretch>
        </p:blipFill>
        <p:spPr>
          <a:xfrm>
            <a:off x="0" y="3429000"/>
            <a:ext cx="9144000" cy="3429000"/>
          </a:xfrm>
          <a:prstGeom prst="rect">
            <a:avLst/>
          </a:prstGeom>
        </p:spPr>
      </p:pic>
      <p:sp>
        <p:nvSpPr>
          <p:cNvPr id="2" name="Title 1"/>
          <p:cNvSpPr>
            <a:spLocks noGrp="1"/>
          </p:cNvSpPr>
          <p:nvPr>
            <p:ph type="ctrTitle"/>
          </p:nvPr>
        </p:nvSpPr>
        <p:spPr>
          <a:xfrm>
            <a:off x="779463" y="789081"/>
            <a:ext cx="7583488" cy="1470025"/>
          </a:xfrm>
        </p:spPr>
        <p:txBody>
          <a:bodyPr anchor="ctr" anchorCtr="0"/>
          <a:lstStyle/>
          <a:p>
            <a:r>
              <a:rPr lang="en-US" smtClean="0"/>
              <a:t>Click to edit Master title style</a:t>
            </a:r>
            <a:endParaRPr/>
          </a:p>
        </p:txBody>
      </p:sp>
      <p:sp>
        <p:nvSpPr>
          <p:cNvPr id="3" name="Subtitle 2"/>
          <p:cNvSpPr>
            <a:spLocks noGrp="1"/>
          </p:cNvSpPr>
          <p:nvPr>
            <p:ph type="subTitle" idx="1"/>
          </p:nvPr>
        </p:nvSpPr>
        <p:spPr>
          <a:xfrm>
            <a:off x="779463" y="4724400"/>
            <a:ext cx="7583487" cy="1385047"/>
          </a:xfrm>
        </p:spPr>
        <p:txBody>
          <a:bodyPr anchor="ctr" anchorCtr="0">
            <a:normAutofit/>
          </a:bodyPr>
          <a:lstStyle>
            <a:lvl1pPr marL="0" indent="0" algn="ctr">
              <a:spcBef>
                <a:spcPts val="300"/>
              </a:spcBef>
              <a:buNone/>
              <a:defRPr sz="1800">
                <a:solidFill>
                  <a:schemeClr val="bg2"/>
                </a:solidFill>
                <a:effectLst>
                  <a:outerShdw blurRad="63500" dir="2700000" algn="tl"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212AFB3D-A7E5-8E42-9EE0-20F9D5F6413D}" type="datetimeFigureOut">
              <a:rPr lang="en-US" smtClean="0"/>
              <a:t>2/24/15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AAD54-1319-114F-9A41-CF374295E342}" type="slidenum">
              <a:rPr lang="en-US" smtClean="0"/>
              <a:t>‹#›</a:t>
            </a:fld>
            <a:endParaRPr lang="en-US"/>
          </a:p>
        </p:txBody>
      </p:sp>
      <p:pic>
        <p:nvPicPr>
          <p:cNvPr id="7" name="Picture 6" descr="overlay-ruleShadow.png"/>
          <p:cNvPicPr>
            <a:picLocks noChangeAspect="1"/>
          </p:cNvPicPr>
          <p:nvPr/>
        </p:nvPicPr>
        <p:blipFill>
          <a:blip r:embed="rId3"/>
          <a:stretch>
            <a:fillRect/>
          </a:stretch>
        </p:blipFill>
        <p:spPr>
          <a:xfrm>
            <a:off x="0" y="3303984"/>
            <a:ext cx="9144000" cy="125016"/>
          </a:xfrm>
          <a:prstGeom prst="rect">
            <a:avLst/>
          </a:prstGeom>
        </p:spPr>
      </p:pic>
      <p:sp>
        <p:nvSpPr>
          <p:cNvPr id="10" name="Picture Placeholder 9"/>
          <p:cNvSpPr>
            <a:spLocks noGrp="1"/>
          </p:cNvSpPr>
          <p:nvPr>
            <p:ph type="pic" sz="quarter" idx="13"/>
          </p:nvPr>
        </p:nvSpPr>
        <p:spPr>
          <a:xfrm>
            <a:off x="3677371" y="2564085"/>
            <a:ext cx="1789259" cy="1729830"/>
          </a:xfrm>
          <a:prstGeom prst="ellipse">
            <a:avLst/>
          </a:prstGeom>
          <a:noFill/>
          <a:ln w="127000">
            <a:solidFill>
              <a:schemeClr val="tx2"/>
            </a:solidFill>
          </a:ln>
          <a:effectLst>
            <a:innerShdw blurRad="101600" dist="76200" dir="13500000">
              <a:prstClr val="black">
                <a:alpha val="57000"/>
              </a:prstClr>
            </a:innerShdw>
          </a:effectLst>
        </p:spPr>
        <p:txBody>
          <a:bodyPr>
            <a:normAutofit/>
          </a:bodyPr>
          <a:lstStyle>
            <a:lvl1pPr marL="0" indent="0" algn="ctr">
              <a:buNone/>
              <a:defRPr sz="1600">
                <a:solidFill>
                  <a:schemeClr val="tx1"/>
                </a:solidFill>
              </a:defRPr>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ruleShadow.png"/>
          <p:cNvPicPr>
            <a:picLocks noChangeAspect="1"/>
          </p:cNvPicPr>
          <p:nvPr/>
        </p:nvPicPr>
        <p:blipFill>
          <a:blip r:embed="rId2"/>
          <a:stretch>
            <a:fillRect/>
          </a:stretch>
        </p:blipFill>
        <p:spPr>
          <a:xfrm>
            <a:off x="0" y="4446984"/>
            <a:ext cx="9144000" cy="125016"/>
          </a:xfrm>
          <a:prstGeom prst="rect">
            <a:avLst/>
          </a:prstGeom>
        </p:spPr>
      </p:pic>
      <p:pic>
        <p:nvPicPr>
          <p:cNvPr id="7" name="Picture 6" descr="Overlay-FullBackground.jpg"/>
          <p:cNvPicPr>
            <a:picLocks noChangeAspect="1"/>
          </p:cNvPicPr>
          <p:nvPr/>
        </p:nvPicPr>
        <p:blipFill>
          <a:blip r:embed="rId3"/>
          <a:srcRect t="66667"/>
          <a:stretch>
            <a:fillRect/>
          </a:stretch>
        </p:blipFill>
        <p:spPr>
          <a:xfrm>
            <a:off x="0" y="4572000"/>
            <a:ext cx="9144000" cy="2286000"/>
          </a:xfrm>
          <a:prstGeom prst="rect">
            <a:avLst/>
          </a:prstGeom>
        </p:spPr>
      </p:pic>
      <p:sp>
        <p:nvSpPr>
          <p:cNvPr id="2" name="Title 1"/>
          <p:cNvSpPr>
            <a:spLocks noGrp="1"/>
          </p:cNvSpPr>
          <p:nvPr>
            <p:ph type="title"/>
          </p:nvPr>
        </p:nvSpPr>
        <p:spPr>
          <a:xfrm>
            <a:off x="779463" y="2971800"/>
            <a:ext cx="7583487" cy="1362075"/>
          </a:xfrm>
        </p:spPr>
        <p:txBody>
          <a:bodyPr vert="horz" lIns="91440" tIns="45720" rIns="91440" bIns="45720" rtlCol="0" anchor="b" anchorCtr="0">
            <a:noAutofit/>
          </a:bodyPr>
          <a:lstStyle>
            <a:lvl1pPr algn="ctr" defTabSz="914400" rtl="0" eaLnBrk="1" latinLnBrk="0" hangingPunct="1">
              <a:spcBef>
                <a:spcPct val="0"/>
              </a:spcBef>
              <a:buNone/>
              <a:defRPr sz="48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779463" y="4724400"/>
            <a:ext cx="7583487" cy="1398494"/>
          </a:xfrm>
        </p:spPr>
        <p:txBody>
          <a:bodyPr vert="horz" lIns="91440" tIns="45720" rIns="91440" bIns="45720" rtlCol="0">
            <a:normAutofit/>
          </a:bodyPr>
          <a:lstStyle>
            <a:lvl1pPr marL="0" indent="0" algn="ctr" defTabSz="914400" rtl="0" eaLnBrk="1" latinLnBrk="0" hangingPunct="1">
              <a:spcBef>
                <a:spcPts val="300"/>
              </a:spcBef>
              <a:buFont typeface="Calisto MT" pitchFamily="18" charset="0"/>
              <a:buNone/>
              <a:defRPr sz="1800" kern="1200">
                <a:solidFill>
                  <a:schemeClr val="bg2"/>
                </a:solidFill>
                <a:effectLst>
                  <a:outerShdw blurRad="63500" dir="2700000" algn="tl" rotWithShape="0">
                    <a:schemeClr val="tx1">
                      <a:alpha val="40000"/>
                    </a:scheme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2AFB3D-A7E5-8E42-9EE0-20F9D5F6413D}" type="datetimeFigureOut">
              <a:rPr lang="en-US" smtClean="0"/>
              <a:t>2/24/15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AAD54-1319-114F-9A41-CF374295E34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11" name="Picture 10"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a:xfrm>
            <a:off x="779463" y="62753"/>
            <a:ext cx="7583488" cy="1283167"/>
          </a:xfrm>
        </p:spPr>
        <p:txBody>
          <a:bodyPr/>
          <a:lstStyle/>
          <a:p>
            <a:r>
              <a:rPr lang="en-US" smtClean="0"/>
              <a:t>Click to edit Master title style</a:t>
            </a:r>
            <a:endParaRPr/>
          </a:p>
        </p:txBody>
      </p:sp>
      <p:sp>
        <p:nvSpPr>
          <p:cNvPr id="3" name="Content Placeholder 2"/>
          <p:cNvSpPr>
            <a:spLocks noGrp="1"/>
          </p:cNvSpPr>
          <p:nvPr>
            <p:ph sz="half" idx="1"/>
          </p:nvPr>
        </p:nvSpPr>
        <p:spPr>
          <a:xfrm>
            <a:off x="779463" y="1828800"/>
            <a:ext cx="3566160" cy="4297363"/>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96791" y="1828800"/>
            <a:ext cx="3566160" cy="4297363"/>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212AFB3D-A7E5-8E42-9EE0-20F9D5F6413D}" type="datetimeFigureOut">
              <a:rPr lang="en-US" smtClean="0"/>
              <a:t>2/24/15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AAD54-1319-114F-9A41-CF374295E34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13" name="Picture 12"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a:xfrm>
            <a:off x="779463" y="62753"/>
            <a:ext cx="7583488" cy="1283167"/>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3" y="1524000"/>
            <a:ext cx="3566160" cy="838200"/>
          </a:xfrm>
        </p:spPr>
        <p:txBody>
          <a:bodyPr anchor="ctr" anchorCtr="0">
            <a:noAutofit/>
          </a:bodyPr>
          <a:lstStyle>
            <a:lvl1pPr marL="0" indent="0" algn="ctr">
              <a:spcBef>
                <a:spcPct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3" y="2393576"/>
            <a:ext cx="3566160" cy="373258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96791" y="1524000"/>
            <a:ext cx="3566160" cy="838200"/>
          </a:xfrm>
        </p:spPr>
        <p:txBody>
          <a:bodyPr anchor="ctr" anchorCtr="0">
            <a:noAutofit/>
          </a:bodyPr>
          <a:lstStyle>
            <a:lvl1pPr marL="0" indent="0" algn="ctr">
              <a:spcBef>
                <a:spcPct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96791" y="2393576"/>
            <a:ext cx="3566160" cy="373258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212AFB3D-A7E5-8E42-9EE0-20F9D5F6413D}" type="datetimeFigureOut">
              <a:rPr lang="en-US" smtClean="0"/>
              <a:t>2/24/15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AAD54-1319-114F-9A41-CF374295E34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overlay-ruleShadow.png"/>
          <p:cNvPicPr>
            <a:picLocks noChangeAspect="1"/>
          </p:cNvPicPr>
          <p:nvPr/>
        </p:nvPicPr>
        <p:blipFill>
          <a:blip r:embed="rId2"/>
          <a:stretch>
            <a:fillRect/>
          </a:stretch>
        </p:blipFill>
        <p:spPr>
          <a:xfrm>
            <a:off x="0" y="1307592"/>
            <a:ext cx="9144000" cy="12501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212AFB3D-A7E5-8E42-9EE0-20F9D5F6413D}" type="datetimeFigureOut">
              <a:rPr lang="en-US" smtClean="0"/>
              <a:t>2/24/15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AAD54-1319-114F-9A41-CF374295E342}" type="slidenum">
              <a:rPr lang="en-US" smtClean="0"/>
              <a:t>‹#›</a:t>
            </a:fld>
            <a:endParaRPr lang="en-US"/>
          </a:p>
        </p:txBody>
      </p:sp>
      <p:pic>
        <p:nvPicPr>
          <p:cNvPr id="10" name="Picture 9" descr="Overlay-FullBackground.jpg"/>
          <p:cNvPicPr>
            <a:picLocks noChangeAspect="1"/>
          </p:cNvPicPr>
          <p:nvPr/>
        </p:nvPicPr>
        <p:blipFill>
          <a:blip r:embed="rId3"/>
          <a:srcRect t="21046"/>
          <a:stretch>
            <a:fillRect/>
          </a:stretch>
        </p:blipFill>
        <p:spPr>
          <a:xfrm>
            <a:off x="0" y="1447800"/>
            <a:ext cx="9144000" cy="541468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FullBackground.jpg"/>
          <p:cNvPicPr>
            <a:picLocks noChangeAspect="1"/>
          </p:cNvPicPr>
          <p:nvPr/>
        </p:nvPicPr>
        <p:blipFill>
          <a:blip r:embed="rId2"/>
          <a:stretch>
            <a:fillRect/>
          </a:stretch>
        </p:blipFill>
        <p:spPr>
          <a:xfrm>
            <a:off x="0" y="4482"/>
            <a:ext cx="9144000" cy="6858000"/>
          </a:xfrm>
          <a:prstGeom prst="rect">
            <a:avLst/>
          </a:prstGeom>
          <a:noFill/>
          <a:ln>
            <a:noFill/>
          </a:ln>
        </p:spPr>
      </p:pic>
      <p:sp>
        <p:nvSpPr>
          <p:cNvPr id="2" name="Date Placeholder 1"/>
          <p:cNvSpPr>
            <a:spLocks noGrp="1"/>
          </p:cNvSpPr>
          <p:nvPr>
            <p:ph type="dt" sz="half" idx="10"/>
          </p:nvPr>
        </p:nvSpPr>
        <p:spPr/>
        <p:txBody>
          <a:bodyPr/>
          <a:lstStyle/>
          <a:p>
            <a:fld id="{212AFB3D-A7E5-8E42-9EE0-20F9D5F6413D}" type="datetimeFigureOut">
              <a:rPr lang="en-US" smtClean="0"/>
              <a:t>2/24/15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AAD54-1319-114F-9A41-CF374295E34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l="50000"/>
          <a:stretch>
            <a:fillRect/>
          </a:stretch>
        </p:blipFill>
        <p:spPr>
          <a:xfrm>
            <a:off x="4572000" y="4482"/>
            <a:ext cx="4572000" cy="6858000"/>
          </a:xfrm>
          <a:prstGeom prst="rect">
            <a:avLst/>
          </a:prstGeom>
          <a:noFill/>
          <a:ln>
            <a:noFill/>
          </a:ln>
        </p:spPr>
      </p:pic>
      <p:sp>
        <p:nvSpPr>
          <p:cNvPr id="2" name="Title 1"/>
          <p:cNvSpPr>
            <a:spLocks noGrp="1"/>
          </p:cNvSpPr>
          <p:nvPr>
            <p:ph type="title"/>
          </p:nvPr>
        </p:nvSpPr>
        <p:spPr>
          <a:xfrm>
            <a:off x="301752" y="273049"/>
            <a:ext cx="3962400" cy="1690221"/>
          </a:xfrm>
        </p:spPr>
        <p:txBody>
          <a:bodyPr vert="horz" lIns="91440" tIns="45720" rIns="91440" bIns="45720" rtlCol="0" anchor="b" anchorCtr="0">
            <a:noAutofit/>
          </a:bodyPr>
          <a:lstStyle>
            <a:lvl1pPr marL="0" algn="ctr" defTabSz="914400"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4866401" y="273050"/>
            <a:ext cx="3959352" cy="5853113"/>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301752" y="1975104"/>
            <a:ext cx="3962400" cy="3200401"/>
          </a:xfrm>
          <a:effectLst>
            <a:outerShdw blurRad="50800" dist="38100" dir="2700000" algn="tl" rotWithShape="0">
              <a:prstClr val="black">
                <a:alpha val="40000"/>
              </a:prstClr>
            </a:outerShdw>
          </a:effectLst>
        </p:spPr>
        <p:txBody>
          <a:bodyPr vert="horz" lIns="91440" tIns="45720" rIns="91440" bIns="45720" rtlCol="0" anchor="t" anchorCtr="0">
            <a:normAutofit/>
          </a:bodyPr>
          <a:lstStyle>
            <a:lvl1pPr marL="0" indent="0" algn="ctr" defTabSz="914400" rtl="0" eaLnBrk="1" latinLnBrk="0" hangingPunct="1">
              <a:lnSpc>
                <a:spcPct val="110000"/>
              </a:lnSpc>
              <a:spcBef>
                <a:spcPts val="600"/>
              </a:spcBef>
              <a:buNone/>
              <a:defRPr sz="1800" kern="1200">
                <a:solidFill>
                  <a:schemeClr val="tx1"/>
                </a:solidFill>
                <a:effectLst>
                  <a:outerShdw blurRad="38100" dist="12700" dir="2700000" algn="tl" rotWithShape="0">
                    <a:prstClr val="black">
                      <a:alpha val="6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2667000" y="6356350"/>
            <a:ext cx="1622612" cy="365125"/>
          </a:xfrm>
          <a:effectLst>
            <a:outerShdw blurRad="50800" dist="38100" dir="2700000" algn="tl" rotWithShape="0">
              <a:prstClr val="black">
                <a:alpha val="40000"/>
              </a:prstClr>
            </a:outerShdw>
          </a:effectLst>
        </p:spPr>
        <p:txBody>
          <a:bodyPr vert="horz" lIns="91440" tIns="45720" rIns="91440" bIns="45720" rtlCol="0" anchor="ctr"/>
          <a:lstStyle>
            <a:lvl1pPr marL="0" algn="r"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fld id="{212AFB3D-A7E5-8E42-9EE0-20F9D5F6413D}" type="datetimeFigureOut">
              <a:rPr lang="en-US" smtClean="0"/>
              <a:t>2/24/15</a:t>
            </a:fld>
            <a:endParaRPr lang="en-US"/>
          </a:p>
        </p:txBody>
      </p:sp>
      <p:sp>
        <p:nvSpPr>
          <p:cNvPr id="6" name="Footer Placeholder 5"/>
          <p:cNvSpPr>
            <a:spLocks noGrp="1"/>
          </p:cNvSpPr>
          <p:nvPr>
            <p:ph type="ftr" sz="quarter" idx="11"/>
          </p:nvPr>
        </p:nvSpPr>
        <p:spPr>
          <a:xfrm>
            <a:off x="242047" y="6356350"/>
            <a:ext cx="1891553" cy="365125"/>
          </a:xfrm>
          <a:effectLst>
            <a:outerShdw blurRad="50800" dist="38100" dir="2700000" algn="tl" rotWithShape="0">
              <a:prstClr val="black">
                <a:alpha val="40000"/>
              </a:prstClr>
            </a:outerShdw>
          </a:effectLst>
        </p:spPr>
        <p:txBody>
          <a:bodyPr vert="horz" lIns="91440" tIns="45720" rIns="91440" bIns="45720" rtlCol="0" anchor="ctr"/>
          <a:lstStyle>
            <a:lvl1pPr marL="0" algn="l"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892808" y="5748338"/>
            <a:ext cx="762000" cy="576262"/>
          </a:xfrm>
        </p:spPr>
        <p:txBody>
          <a:bodyPr vert="horz" lIns="91440" tIns="45720" rIns="91440" bIns="45720" rtlCol="0" anchor="ctr">
            <a:noAutofit/>
          </a:bodyPr>
          <a:lstStyle>
            <a:lvl1pPr marL="0" algn="ctr" defTabSz="914400"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fld id="{886BB73A-582F-4420-9A14-CB10A2B2E5E8}" type="slidenum">
              <a:rPr lang="en-US" smtClean="0"/>
              <a:t>‹#›</a:t>
            </a:fld>
            <a:endParaRPr lang="en-US"/>
          </a:p>
        </p:txBody>
      </p:sp>
      <p:pic>
        <p:nvPicPr>
          <p:cNvPr id="10" name="Picture 9" descr="overlay-ruleShadow.png"/>
          <p:cNvPicPr>
            <a:picLocks noChangeAspect="1"/>
          </p:cNvPicPr>
          <p:nvPr/>
        </p:nvPicPr>
        <p:blipFill>
          <a:blip r:embed="rId3"/>
          <a:srcRect r="25031"/>
          <a:stretch>
            <a:fillRect/>
          </a:stretch>
        </p:blipFill>
        <p:spPr>
          <a:xfrm rot="16200000">
            <a:off x="1086391" y="3365075"/>
            <a:ext cx="6855164" cy="12501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9463" y="62753"/>
            <a:ext cx="7583488" cy="1283167"/>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779463" y="1828800"/>
            <a:ext cx="7583488" cy="42973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732494" y="6356350"/>
            <a:ext cx="2133600" cy="365125"/>
          </a:xfrm>
          <a:prstGeom prst="rect">
            <a:avLst/>
          </a:prstGeom>
        </p:spPr>
        <p:txBody>
          <a:bodyPr vert="horz" lIns="91440" tIns="45720" rIns="91440" bIns="45720" rtlCol="0" anchor="ctr"/>
          <a:lstStyle>
            <a:lvl1pPr algn="r">
              <a:defRPr sz="1200">
                <a:solidFill>
                  <a:schemeClr val="bg2"/>
                </a:solidFill>
                <a:effectLst>
                  <a:outerShdw blurRad="63500" dir="2700000" algn="tl" rotWithShape="0">
                    <a:schemeClr val="tx1">
                      <a:alpha val="40000"/>
                    </a:schemeClr>
                  </a:outerShdw>
                </a:effectLst>
              </a:defRPr>
            </a:lvl1pPr>
          </a:lstStyle>
          <a:p>
            <a:fld id="{212AFB3D-A7E5-8E42-9EE0-20F9D5F6413D}" type="datetimeFigureOut">
              <a:rPr lang="en-US" smtClean="0"/>
              <a:t>2/24/15</a:t>
            </a:fld>
            <a:endParaRPr lang="en-US"/>
          </a:p>
        </p:txBody>
      </p:sp>
      <p:sp>
        <p:nvSpPr>
          <p:cNvPr id="5" name="Footer Placeholder 4"/>
          <p:cNvSpPr>
            <a:spLocks noGrp="1"/>
          </p:cNvSpPr>
          <p:nvPr>
            <p:ph type="ftr" sz="quarter" idx="3"/>
          </p:nvPr>
        </p:nvSpPr>
        <p:spPr>
          <a:xfrm>
            <a:off x="242047" y="6356350"/>
            <a:ext cx="2895600" cy="365125"/>
          </a:xfrm>
          <a:prstGeom prst="rect">
            <a:avLst/>
          </a:prstGeom>
        </p:spPr>
        <p:txBody>
          <a:bodyPr vert="horz" lIns="91440" tIns="45720" rIns="91440" bIns="45720" rtlCol="0" anchor="ctr"/>
          <a:lstStyle>
            <a:lvl1pPr algn="l">
              <a:defRPr sz="1200">
                <a:solidFill>
                  <a:schemeClr val="bg2"/>
                </a:solidFill>
                <a:effectLst>
                  <a:outerShdw blurRad="63500" dir="2700000" algn="tl" rotWithShape="0">
                    <a:schemeClr val="tx1">
                      <a:alpha val="40000"/>
                    </a:schemeClr>
                  </a:outerShdw>
                </a:effectLst>
              </a:defRPr>
            </a:lvl1pPr>
          </a:lstStyle>
          <a:p>
            <a:endParaRPr lang="en-US"/>
          </a:p>
        </p:txBody>
      </p:sp>
      <p:sp>
        <p:nvSpPr>
          <p:cNvPr id="6" name="Slide Number Placeholder 5"/>
          <p:cNvSpPr>
            <a:spLocks noGrp="1"/>
          </p:cNvSpPr>
          <p:nvPr>
            <p:ph type="sldNum" sz="quarter" idx="4"/>
          </p:nvPr>
        </p:nvSpPr>
        <p:spPr>
          <a:xfrm>
            <a:off x="4267200" y="6356350"/>
            <a:ext cx="609600" cy="365125"/>
          </a:xfrm>
          <a:prstGeom prst="rect">
            <a:avLst/>
          </a:prstGeom>
        </p:spPr>
        <p:txBody>
          <a:bodyPr vert="horz" lIns="91440" tIns="45720" rIns="91440" bIns="45720" rtlCol="0" anchor="ctr"/>
          <a:lstStyle>
            <a:lvl1pPr algn="ctr">
              <a:defRPr sz="1200">
                <a:solidFill>
                  <a:schemeClr val="bg2"/>
                </a:solidFill>
                <a:effectLst>
                  <a:outerShdw blurRad="63500" dir="2700000" algn="tl" rotWithShape="0">
                    <a:schemeClr val="tx1">
                      <a:alpha val="40000"/>
                    </a:schemeClr>
                  </a:outerShdw>
                </a:effectLst>
              </a:defRPr>
            </a:lvl1pPr>
          </a:lstStyle>
          <a:p>
            <a:fld id="{FD5AAD54-1319-114F-9A41-CF374295E342}"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 id="2147483965" r:id="rId13"/>
    <p:sldLayoutId id="2147483966" r:id="rId14"/>
  </p:sldLayoutIdLst>
  <p:txStyles>
    <p:titleStyle>
      <a:lvl1pPr algn="ctr" defTabSz="914400" rtl="0" eaLnBrk="1" latinLnBrk="0" hangingPunct="1">
        <a:spcBef>
          <a:spcPct val="0"/>
        </a:spcBef>
        <a:buNone/>
        <a:defRPr sz="48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p:titleStyle>
    <p:bodyStyle>
      <a:lvl1pPr marL="282575" indent="-282575" algn="l" defTabSz="914400" rtl="0" eaLnBrk="1" latinLnBrk="0" hangingPunct="1">
        <a:spcBef>
          <a:spcPts val="2000"/>
        </a:spcBef>
        <a:buFont typeface="Calisto MT" pitchFamily="18" charset="0"/>
        <a:buChar char="•"/>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577850" indent="-295275" algn="l" defTabSz="914400" rtl="0" eaLnBrk="1" latinLnBrk="0" hangingPunct="1">
        <a:spcBef>
          <a:spcPts val="600"/>
        </a:spcBef>
        <a:buClr>
          <a:schemeClr val="bg2">
            <a:lumMod val="60000"/>
            <a:lumOff val="40000"/>
          </a:schemeClr>
        </a:buClr>
        <a:buFont typeface="Calisto MT" pitchFamily="18" charset="0"/>
        <a:buChar char="•"/>
        <a:defRPr sz="2200" kern="1200">
          <a:solidFill>
            <a:schemeClr val="bg2"/>
          </a:solidFill>
          <a:effectLst>
            <a:outerShdw blurRad="63500" dir="2700000" algn="tl" rotWithShape="0">
              <a:schemeClr val="tx1">
                <a:alpha val="40000"/>
              </a:schemeClr>
            </a:outerShdw>
          </a:effectLst>
          <a:latin typeface="+mn-lt"/>
          <a:ea typeface="+mn-ea"/>
          <a:cs typeface="+mn-cs"/>
        </a:defRPr>
      </a:lvl2pPr>
      <a:lvl3pPr marL="860425" indent="-282575" algn="l" defTabSz="914400" rtl="0" eaLnBrk="1" latinLnBrk="0" hangingPunct="1">
        <a:spcBef>
          <a:spcPts val="600"/>
        </a:spcBef>
        <a:buFont typeface="Calisto MT" pitchFamily="18" charset="0"/>
        <a:buChar char="•"/>
        <a:defRPr sz="2000" kern="1200">
          <a:solidFill>
            <a:schemeClr val="bg2"/>
          </a:solidFill>
          <a:effectLst>
            <a:outerShdw blurRad="63500" dir="2700000" algn="tl" rotWithShape="0">
              <a:schemeClr val="tx1">
                <a:alpha val="40000"/>
              </a:schemeClr>
            </a:outerShdw>
          </a:effectLst>
          <a:latin typeface="+mn-lt"/>
          <a:ea typeface="+mn-ea"/>
          <a:cs typeface="+mn-cs"/>
        </a:defRPr>
      </a:lvl3pPr>
      <a:lvl4pPr marL="1143000" indent="-282575" algn="l" defTabSz="914400" rtl="0" eaLnBrk="1" latinLnBrk="0" hangingPunct="1">
        <a:spcBef>
          <a:spcPts val="600"/>
        </a:spcBef>
        <a:buClr>
          <a:schemeClr val="bg2">
            <a:lumMod val="60000"/>
            <a:lumOff val="40000"/>
          </a:schemeClr>
        </a:buClr>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4pPr>
      <a:lvl5pPr marL="1425575" indent="-282575" algn="l" defTabSz="914400" rtl="0" eaLnBrk="1" latinLnBrk="0" hangingPunct="1">
        <a:spcBef>
          <a:spcPts val="600"/>
        </a:spcBef>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5pPr>
      <a:lvl6pPr marL="1711325"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6pPr>
      <a:lvl7pPr marL="2000250" indent="-280988" algn="l" defTabSz="914400" rtl="0" eaLnBrk="1" latinLnBrk="0" hangingPunct="1">
        <a:spcBef>
          <a:spcPct val="20000"/>
        </a:spcBef>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7pPr>
      <a:lvl8pPr marL="2290763"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8pPr>
      <a:lvl9pPr marL="2571750" indent="-280988" algn="l" defTabSz="914400" rtl="0" eaLnBrk="1" latinLnBrk="0" hangingPunct="1">
        <a:spcBef>
          <a:spcPct val="20000"/>
        </a:spcBef>
        <a:buFont typeface="Arial" pitchFamily="34" charset="0"/>
        <a:buChar char="•"/>
        <a:defRPr lang="en-US" sz="1800" kern="1200" dirty="0">
          <a:solidFill>
            <a:schemeClr val="bg2"/>
          </a:solidFill>
          <a:effectLst>
            <a:outerShdw blurRad="63500" dir="2700000" algn="tl" rotWithShape="0">
              <a:schemeClr val="tx1">
                <a:alpha val="40000"/>
              </a:scheme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8.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5.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19.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20.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21.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Strategic Arrangement</a:t>
            </a:r>
            <a:endParaRPr lang="en-US" dirty="0"/>
          </a:p>
        </p:txBody>
      </p:sp>
      <p:sp>
        <p:nvSpPr>
          <p:cNvPr id="3" name="Subtitle 2"/>
          <p:cNvSpPr>
            <a:spLocks noGrp="1"/>
          </p:cNvSpPr>
          <p:nvPr>
            <p:ph type="subTitle" idx="1"/>
          </p:nvPr>
        </p:nvSpPr>
        <p:spPr/>
        <p:txBody>
          <a:bodyPr/>
          <a:lstStyle/>
          <a:p>
            <a:r>
              <a:rPr lang="en-US" dirty="0" smtClean="0"/>
              <a:t>Leadership/Programs/Space/Budget</a:t>
            </a:r>
            <a:endParaRPr lang="en-US" dirty="0"/>
          </a:p>
        </p:txBody>
      </p:sp>
    </p:spTree>
    <p:extLst>
      <p:ext uri="{BB962C8B-B14F-4D97-AF65-F5344CB8AC3E}">
        <p14:creationId xmlns:p14="http://schemas.microsoft.com/office/powerpoint/2010/main" val="30585344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Holy Trinity</a:t>
            </a:r>
            <a:endParaRPr lang="en-US" dirty="0"/>
          </a:p>
        </p:txBody>
      </p:sp>
      <p:sp>
        <p:nvSpPr>
          <p:cNvPr id="3" name="Content Placeholder 2"/>
          <p:cNvSpPr>
            <a:spLocks noGrp="1"/>
          </p:cNvSpPr>
          <p:nvPr>
            <p:ph idx="1"/>
          </p:nvPr>
        </p:nvSpPr>
        <p:spPr/>
        <p:txBody>
          <a:bodyPr>
            <a:normAutofit/>
          </a:bodyPr>
          <a:lstStyle/>
          <a:p>
            <a:pPr marL="0" indent="0">
              <a:buNone/>
            </a:pPr>
            <a:r>
              <a:rPr lang="en-US" b="1" dirty="0" smtClean="0"/>
              <a:t>Average Sunday Attendance 45</a:t>
            </a:r>
          </a:p>
          <a:p>
            <a:pPr marL="0" indent="0">
              <a:buNone/>
            </a:pPr>
            <a:r>
              <a:rPr lang="en-US" b="1" dirty="0" smtClean="0"/>
              <a:t>2015 Budget $111,000</a:t>
            </a:r>
          </a:p>
          <a:p>
            <a:pPr marL="0" indent="0">
              <a:buNone/>
            </a:pPr>
            <a:r>
              <a:rPr lang="en-US" b="1" dirty="0" smtClean="0"/>
              <a:t>Major Outreach Ministry – Food Pantry</a:t>
            </a:r>
          </a:p>
          <a:p>
            <a:pPr marL="0" indent="0">
              <a:buNone/>
            </a:pPr>
            <a:r>
              <a:rPr lang="en-US" b="1" dirty="0" smtClean="0"/>
              <a:t>Increasingly Hispanic Neighborhood</a:t>
            </a:r>
          </a:p>
          <a:p>
            <a:pPr marL="0" indent="0">
              <a:buNone/>
            </a:pPr>
            <a:endParaRPr lang="en-US" b="1" dirty="0"/>
          </a:p>
          <a:p>
            <a:pPr marL="0" indent="0">
              <a:buNone/>
            </a:pPr>
            <a:endParaRPr lang="en-US" dirty="0"/>
          </a:p>
        </p:txBody>
      </p:sp>
    </p:spTree>
    <p:extLst>
      <p:ext uri="{BB962C8B-B14F-4D97-AF65-F5344CB8AC3E}">
        <p14:creationId xmlns:p14="http://schemas.microsoft.com/office/powerpoint/2010/main" val="11223395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Diocese of Newark</a:t>
            </a:r>
            <a:endParaRPr lang="en-US" dirty="0"/>
          </a:p>
        </p:txBody>
      </p:sp>
      <p:sp>
        <p:nvSpPr>
          <p:cNvPr id="3" name="Content Placeholder 2"/>
          <p:cNvSpPr>
            <a:spLocks noGrp="1"/>
          </p:cNvSpPr>
          <p:nvPr>
            <p:ph idx="1"/>
          </p:nvPr>
        </p:nvSpPr>
        <p:spPr/>
        <p:txBody>
          <a:bodyPr>
            <a:normAutofit/>
          </a:bodyPr>
          <a:lstStyle/>
          <a:p>
            <a:pPr marL="0" indent="0">
              <a:buNone/>
            </a:pPr>
            <a:r>
              <a:rPr lang="en-US" b="1" strike="sngStrike" dirty="0" smtClean="0"/>
              <a:t>104 </a:t>
            </a:r>
            <a:r>
              <a:rPr lang="en-US" b="1" dirty="0" smtClean="0"/>
              <a:t>   </a:t>
            </a:r>
            <a:r>
              <a:rPr lang="en-US" b="1" strike="sngStrike" dirty="0" smtClean="0"/>
              <a:t> 103</a:t>
            </a:r>
            <a:r>
              <a:rPr lang="en-US" b="1" dirty="0" smtClean="0"/>
              <a:t>   102 Congregations</a:t>
            </a:r>
          </a:p>
          <a:p>
            <a:pPr marL="0" indent="0">
              <a:buNone/>
            </a:pPr>
            <a:r>
              <a:rPr lang="en-US" b="1" dirty="0" smtClean="0"/>
              <a:t>Average Sunday Attendance declines 1-2% Year</a:t>
            </a:r>
          </a:p>
          <a:p>
            <a:pPr marL="0" indent="0">
              <a:buNone/>
            </a:pPr>
            <a:r>
              <a:rPr lang="en-US" b="1" dirty="0" smtClean="0"/>
              <a:t>Median ASA – 58</a:t>
            </a:r>
          </a:p>
          <a:p>
            <a:pPr marL="0" indent="0">
              <a:buNone/>
            </a:pPr>
            <a:r>
              <a:rPr lang="en-US" b="1" dirty="0" smtClean="0"/>
              <a:t>Median Membership 153</a:t>
            </a:r>
          </a:p>
          <a:p>
            <a:pPr marL="0" indent="0">
              <a:buNone/>
            </a:pPr>
            <a:r>
              <a:rPr lang="en-US" b="1" dirty="0" smtClean="0"/>
              <a:t>Median Plate &amp; Pledge - $110,718</a:t>
            </a:r>
          </a:p>
          <a:p>
            <a:pPr marL="0" indent="0">
              <a:buNone/>
            </a:pPr>
            <a:r>
              <a:rPr lang="en-US" b="1" dirty="0" smtClean="0"/>
              <a:t>2015 Budget $2,500,000</a:t>
            </a:r>
          </a:p>
          <a:p>
            <a:pPr marL="0" indent="0">
              <a:buNone/>
            </a:pPr>
            <a:endParaRPr lang="en-US" b="1" dirty="0"/>
          </a:p>
          <a:p>
            <a:pPr marL="0" indent="0">
              <a:buNone/>
            </a:pPr>
            <a:endParaRPr lang="en-US" dirty="0"/>
          </a:p>
        </p:txBody>
      </p:sp>
    </p:spTree>
    <p:extLst>
      <p:ext uri="{BB962C8B-B14F-4D97-AF65-F5344CB8AC3E}">
        <p14:creationId xmlns:p14="http://schemas.microsoft.com/office/powerpoint/2010/main" val="9388268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Diocese of Newark</a:t>
            </a:r>
            <a:endParaRPr lang="en-US" dirty="0"/>
          </a:p>
        </p:txBody>
      </p:sp>
      <p:pic>
        <p:nvPicPr>
          <p:cNvPr id="4" name="Content Placeholder 3" descr="newark.pdf"/>
          <p:cNvPicPr>
            <a:picLocks noGrp="1" noChangeAspect="1"/>
          </p:cNvPicPr>
          <p:nvPr>
            <p:ph idx="1"/>
          </p:nvPr>
        </p:nvPicPr>
        <p:blipFill>
          <a:blip r:embed="rId3">
            <a:extLst>
              <a:ext uri="{28A0092B-C50C-407E-A947-70E740481C1C}">
                <a14:useLocalDpi xmlns:a14="http://schemas.microsoft.com/office/drawing/2010/main" val="0"/>
              </a:ext>
            </a:extLst>
          </a:blip>
          <a:srcRect l="-9208" r="-9208"/>
          <a:stretch>
            <a:fillRect/>
          </a:stretch>
        </p:blipFill>
        <p:spPr>
          <a:xfrm>
            <a:off x="0" y="1184914"/>
            <a:ext cx="9144000" cy="5966968"/>
          </a:xfrm>
        </p:spPr>
      </p:pic>
    </p:spTree>
    <p:extLst>
      <p:ext uri="{BB962C8B-B14F-4D97-AF65-F5344CB8AC3E}">
        <p14:creationId xmlns:p14="http://schemas.microsoft.com/office/powerpoint/2010/main" val="645541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Steady Growth?</a:t>
            </a:r>
            <a:endParaRPr lang="en-US" dirty="0"/>
          </a:p>
        </p:txBody>
      </p:sp>
      <p:sp>
        <p:nvSpPr>
          <p:cNvPr id="3" name="Content Placeholder 2"/>
          <p:cNvSpPr>
            <a:spLocks noGrp="1"/>
          </p:cNvSpPr>
          <p:nvPr>
            <p:ph idx="1"/>
          </p:nvPr>
        </p:nvSpPr>
        <p:spPr/>
        <p:txBody>
          <a:bodyPr>
            <a:normAutofit/>
          </a:bodyPr>
          <a:lstStyle/>
          <a:p>
            <a:pPr marL="0" indent="0" algn="ctr">
              <a:buNone/>
            </a:pPr>
            <a:r>
              <a:rPr lang="en-US" b="1" dirty="0" smtClean="0"/>
              <a:t>In my tenure at St. Luke’s</a:t>
            </a:r>
          </a:p>
          <a:p>
            <a:pPr marL="0" indent="0">
              <a:buNone/>
            </a:pPr>
            <a:r>
              <a:rPr lang="en-US" b="1" dirty="0" smtClean="0"/>
              <a:t>We have lost:</a:t>
            </a:r>
          </a:p>
          <a:p>
            <a:pPr marL="0" indent="0">
              <a:buNone/>
            </a:pPr>
            <a:r>
              <a:rPr lang="en-US" b="1" dirty="0" smtClean="0"/>
              <a:t>379 “Members” or “Potential Members”</a:t>
            </a:r>
          </a:p>
          <a:p>
            <a:pPr marL="0" indent="0">
              <a:buNone/>
            </a:pPr>
            <a:r>
              <a:rPr lang="en-US" b="1" dirty="0" smtClean="0"/>
              <a:t>$130,000 in Pledges</a:t>
            </a:r>
          </a:p>
          <a:p>
            <a:pPr marL="0" indent="0">
              <a:buNone/>
            </a:pPr>
            <a:r>
              <a:rPr lang="en-US" b="1" dirty="0" smtClean="0"/>
              <a:t>We have shutdown 7 Ministries</a:t>
            </a:r>
            <a:endParaRPr lang="en-US" b="1" dirty="0"/>
          </a:p>
          <a:p>
            <a:pPr marL="0" indent="0">
              <a:buNone/>
            </a:pPr>
            <a:endParaRPr lang="en-US" b="1" dirty="0" smtClean="0"/>
          </a:p>
          <a:p>
            <a:pPr marL="0" indent="0">
              <a:buNone/>
            </a:pPr>
            <a:endParaRPr lang="en-US" b="1" dirty="0"/>
          </a:p>
          <a:p>
            <a:pPr marL="0" indent="0">
              <a:buNone/>
            </a:pPr>
            <a:endParaRPr lang="en-US" dirty="0"/>
          </a:p>
        </p:txBody>
      </p:sp>
      <p:pic>
        <p:nvPicPr>
          <p:cNvPr id="4" name="Picture 3" descr="IMG_47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793" y="3889375"/>
            <a:ext cx="3852332" cy="2889249"/>
          </a:xfrm>
          <a:prstGeom prst="rect">
            <a:avLst/>
          </a:prstGeom>
        </p:spPr>
      </p:pic>
    </p:spTree>
    <p:extLst>
      <p:ext uri="{BB962C8B-B14F-4D97-AF65-F5344CB8AC3E}">
        <p14:creationId xmlns:p14="http://schemas.microsoft.com/office/powerpoint/2010/main" val="42104076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Steady Growth</a:t>
            </a:r>
            <a:endParaRPr lang="en-US" dirty="0"/>
          </a:p>
        </p:txBody>
      </p:sp>
      <p:pic>
        <p:nvPicPr>
          <p:cNvPr id="6" name="Content Placeholder 5" descr="Sunday Attendance.pdf"/>
          <p:cNvPicPr>
            <a:picLocks noGrp="1" noChangeAspect="1"/>
          </p:cNvPicPr>
          <p:nvPr>
            <p:ph idx="1"/>
          </p:nvPr>
        </p:nvPicPr>
        <p:blipFill rotWithShape="1">
          <a:blip r:embed="rId3">
            <a:extLst>
              <a:ext uri="{28A0092B-C50C-407E-A947-70E740481C1C}">
                <a14:useLocalDpi xmlns:a14="http://schemas.microsoft.com/office/drawing/2010/main" val="0"/>
              </a:ext>
            </a:extLst>
          </a:blip>
          <a:srcRect l="4893" t="5563" r="9892" b="57894"/>
          <a:stretch/>
        </p:blipFill>
        <p:spPr>
          <a:xfrm>
            <a:off x="127001" y="1698624"/>
            <a:ext cx="8572500" cy="4746626"/>
          </a:xfrm>
        </p:spPr>
      </p:pic>
    </p:spTree>
    <p:extLst>
      <p:ext uri="{BB962C8B-B14F-4D97-AF65-F5344CB8AC3E}">
        <p14:creationId xmlns:p14="http://schemas.microsoft.com/office/powerpoint/2010/main" val="10164192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Steady Growth</a:t>
            </a:r>
            <a:endParaRPr lang="en-US" dirty="0"/>
          </a:p>
        </p:txBody>
      </p:sp>
      <p:pic>
        <p:nvPicPr>
          <p:cNvPr id="6" name="Content Placeholder 5" descr="Sunday Attendance.pdf"/>
          <p:cNvPicPr>
            <a:picLocks noGrp="1" noChangeAspect="1"/>
          </p:cNvPicPr>
          <p:nvPr>
            <p:ph idx="1"/>
          </p:nvPr>
        </p:nvPicPr>
        <p:blipFill rotWithShape="1">
          <a:blip r:embed="rId3">
            <a:extLst>
              <a:ext uri="{28A0092B-C50C-407E-A947-70E740481C1C}">
                <a14:useLocalDpi xmlns:a14="http://schemas.microsoft.com/office/drawing/2010/main" val="0"/>
              </a:ext>
            </a:extLst>
          </a:blip>
          <a:srcRect l="7611" t="42344" r="7963" b="19449"/>
          <a:stretch/>
        </p:blipFill>
        <p:spPr>
          <a:xfrm>
            <a:off x="652463" y="1730375"/>
            <a:ext cx="8267456" cy="4841875"/>
          </a:xfrm>
        </p:spPr>
      </p:pic>
    </p:spTree>
    <p:extLst>
      <p:ext uri="{BB962C8B-B14F-4D97-AF65-F5344CB8AC3E}">
        <p14:creationId xmlns:p14="http://schemas.microsoft.com/office/powerpoint/2010/main" val="29564363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Arrangements</a:t>
            </a:r>
            <a:endParaRPr lang="en-US" dirty="0"/>
          </a:p>
        </p:txBody>
      </p:sp>
      <p:pic>
        <p:nvPicPr>
          <p:cNvPr id="4" name="Content Placeholder 3" descr="IMG_3531.JPG"/>
          <p:cNvPicPr>
            <a:picLocks noGrp="1" noChangeAspect="1"/>
          </p:cNvPicPr>
          <p:nvPr>
            <p:ph idx="1"/>
          </p:nvPr>
        </p:nvPicPr>
        <p:blipFill>
          <a:blip r:embed="rId3">
            <a:extLst>
              <a:ext uri="{28A0092B-C50C-407E-A947-70E740481C1C}">
                <a14:useLocalDpi xmlns:a14="http://schemas.microsoft.com/office/drawing/2010/main" val="0"/>
              </a:ext>
            </a:extLst>
          </a:blip>
          <a:srcRect t="12222" b="12222"/>
          <a:stretch>
            <a:fillRect/>
          </a:stretch>
        </p:blipFill>
        <p:spPr/>
      </p:pic>
    </p:spTree>
    <p:extLst>
      <p:ext uri="{BB962C8B-B14F-4D97-AF65-F5344CB8AC3E}">
        <p14:creationId xmlns:p14="http://schemas.microsoft.com/office/powerpoint/2010/main" val="3212398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Arrangements</a:t>
            </a:r>
            <a:endParaRPr lang="en-US" dirty="0"/>
          </a:p>
        </p:txBody>
      </p:sp>
      <p:sp>
        <p:nvSpPr>
          <p:cNvPr id="3" name="Content Placeholder 2"/>
          <p:cNvSpPr>
            <a:spLocks noGrp="1"/>
          </p:cNvSpPr>
          <p:nvPr>
            <p:ph idx="1"/>
          </p:nvPr>
        </p:nvSpPr>
        <p:spPr/>
        <p:txBody>
          <a:bodyPr/>
          <a:lstStyle/>
          <a:p>
            <a:r>
              <a:rPr lang="en-US" sz="4800" dirty="0" smtClean="0"/>
              <a:t>Leadership</a:t>
            </a:r>
          </a:p>
          <a:p>
            <a:r>
              <a:rPr lang="en-US" sz="4800" dirty="0" smtClean="0"/>
              <a:t>Programs</a:t>
            </a:r>
          </a:p>
          <a:p>
            <a:r>
              <a:rPr lang="en-US" sz="4800" dirty="0" smtClean="0"/>
              <a:t>Space</a:t>
            </a:r>
          </a:p>
          <a:p>
            <a:r>
              <a:rPr lang="en-US" sz="4800" dirty="0" smtClean="0"/>
              <a:t>Budget</a:t>
            </a:r>
          </a:p>
          <a:p>
            <a:endParaRPr lang="en-US" dirty="0" smtClean="0"/>
          </a:p>
          <a:p>
            <a:endParaRPr lang="en-US" dirty="0"/>
          </a:p>
        </p:txBody>
      </p:sp>
    </p:spTree>
    <p:extLst>
      <p:ext uri="{BB962C8B-B14F-4D97-AF65-F5344CB8AC3E}">
        <p14:creationId xmlns:p14="http://schemas.microsoft.com/office/powerpoint/2010/main" val="3883588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things First</a:t>
            </a:r>
            <a:endParaRPr lang="en-US" dirty="0"/>
          </a:p>
        </p:txBody>
      </p:sp>
      <p:sp>
        <p:nvSpPr>
          <p:cNvPr id="3" name="Content Placeholder 2"/>
          <p:cNvSpPr>
            <a:spLocks noGrp="1"/>
          </p:cNvSpPr>
          <p:nvPr>
            <p:ph idx="1"/>
          </p:nvPr>
        </p:nvSpPr>
        <p:spPr/>
        <p:txBody>
          <a:bodyPr/>
          <a:lstStyle/>
          <a:p>
            <a:pPr marL="0" indent="0" algn="ctr">
              <a:buNone/>
            </a:pPr>
            <a:r>
              <a:rPr lang="en-US" sz="25000" dirty="0" smtClean="0"/>
              <a:t>Jesus</a:t>
            </a:r>
          </a:p>
          <a:p>
            <a:endParaRPr lang="en-US" dirty="0" smtClean="0"/>
          </a:p>
          <a:p>
            <a:endParaRPr lang="en-US" dirty="0"/>
          </a:p>
        </p:txBody>
      </p:sp>
    </p:spTree>
    <p:extLst>
      <p:ext uri="{BB962C8B-B14F-4D97-AF65-F5344CB8AC3E}">
        <p14:creationId xmlns:p14="http://schemas.microsoft.com/office/powerpoint/2010/main" val="3036504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Stuff Jesus Says (SJS+)</a:t>
            </a:r>
            <a:endParaRPr lang="en-US" dirty="0"/>
          </a:p>
        </p:txBody>
      </p:sp>
      <p:sp>
        <p:nvSpPr>
          <p:cNvPr id="3" name="Content Placeholder 2"/>
          <p:cNvSpPr>
            <a:spLocks noGrp="1"/>
          </p:cNvSpPr>
          <p:nvPr>
            <p:ph idx="1"/>
          </p:nvPr>
        </p:nvSpPr>
        <p:spPr/>
        <p:txBody>
          <a:bodyPr>
            <a:normAutofit fontScale="92500"/>
          </a:bodyPr>
          <a:lstStyle/>
          <a:p>
            <a:r>
              <a:rPr lang="en-US" dirty="0" smtClean="0"/>
              <a:t>Matthew 28:19-20</a:t>
            </a:r>
          </a:p>
          <a:p>
            <a:pPr marL="0" indent="0">
              <a:buNone/>
            </a:pPr>
            <a:r>
              <a:rPr lang="en-US" sz="3600" dirty="0" smtClean="0">
                <a:solidFill>
                  <a:srgbClr val="FF0000"/>
                </a:solidFill>
              </a:rPr>
              <a:t>‘Go </a:t>
            </a:r>
            <a:r>
              <a:rPr lang="en-US" sz="3600" dirty="0">
                <a:solidFill>
                  <a:srgbClr val="FF0000"/>
                </a:solidFill>
              </a:rPr>
              <a:t>therefore and make disciples of all nations, baptizing them in the name of the Father and of the Son and of the Holy Spirit, and teaching them to obey everything that I have commanded you. And remember, I am with you always, to the end of the age.’</a:t>
            </a:r>
            <a:endParaRPr lang="en-US" sz="3600" dirty="0">
              <a:solidFill>
                <a:srgbClr val="FF0000"/>
              </a:solidFill>
            </a:endParaRPr>
          </a:p>
        </p:txBody>
      </p:sp>
    </p:spTree>
    <p:extLst>
      <p:ext uri="{BB962C8B-B14F-4D97-AF65-F5344CB8AC3E}">
        <p14:creationId xmlns:p14="http://schemas.microsoft.com/office/powerpoint/2010/main" val="2040286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Prayer</a:t>
            </a:r>
            <a:endParaRPr lang="en-US" dirty="0"/>
          </a:p>
        </p:txBody>
      </p:sp>
      <p:sp>
        <p:nvSpPr>
          <p:cNvPr id="3" name="Content Placeholder 2"/>
          <p:cNvSpPr>
            <a:spLocks noGrp="1"/>
          </p:cNvSpPr>
          <p:nvPr>
            <p:ph idx="1"/>
          </p:nvPr>
        </p:nvSpPr>
        <p:spPr>
          <a:xfrm>
            <a:off x="539750" y="1828800"/>
            <a:ext cx="8255000" cy="4297363"/>
          </a:xfrm>
        </p:spPr>
        <p:txBody>
          <a:bodyPr>
            <a:noAutofit/>
          </a:bodyPr>
          <a:lstStyle/>
          <a:p>
            <a:pPr marL="0" indent="0">
              <a:buNone/>
            </a:pPr>
            <a:r>
              <a:rPr lang="en-US" dirty="0"/>
              <a:t>Almighty God, you sent your Son Jesus Christ to reconcile the world to yourself: We praise and bless you for those whom you have sent in the power of the Spirit to preach the Gospel to all nations. We thank you that in all parts of the earth a community of love has been gathered together by their prayers and labors, and that in every place your servants call upon your Name; for the kingdom and the power and the glory are yours for ever. </a:t>
            </a:r>
            <a:r>
              <a:rPr lang="en-US" i="1" dirty="0"/>
              <a:t>Amen.</a:t>
            </a:r>
            <a:endParaRPr lang="en-US" dirty="0"/>
          </a:p>
        </p:txBody>
      </p:sp>
    </p:spTree>
    <p:extLst>
      <p:ext uri="{BB962C8B-B14F-4D97-AF65-F5344CB8AC3E}">
        <p14:creationId xmlns:p14="http://schemas.microsoft.com/office/powerpoint/2010/main" val="41363086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Scripture</a:t>
            </a:r>
            <a:endParaRPr lang="en-US" dirty="0"/>
          </a:p>
        </p:txBody>
      </p:sp>
      <p:sp>
        <p:nvSpPr>
          <p:cNvPr id="3" name="Content Placeholder 2"/>
          <p:cNvSpPr>
            <a:spLocks noGrp="1"/>
          </p:cNvSpPr>
          <p:nvPr>
            <p:ph idx="1"/>
          </p:nvPr>
        </p:nvSpPr>
        <p:spPr/>
        <p:txBody>
          <a:bodyPr/>
          <a:lstStyle/>
          <a:p>
            <a:r>
              <a:rPr lang="en-US" dirty="0" smtClean="0"/>
              <a:t>Matthew 10:1</a:t>
            </a:r>
          </a:p>
          <a:p>
            <a:pPr marL="0" indent="0">
              <a:buNone/>
            </a:pPr>
            <a:r>
              <a:rPr lang="en-US" sz="3600" dirty="0"/>
              <a:t>Then Jesus summoned his twelve disciples and gave them authority over unclean spirits, to cast them out, and to cure every disease and every sickness.</a:t>
            </a:r>
            <a:endParaRPr lang="en-US" sz="3600" dirty="0">
              <a:solidFill>
                <a:srgbClr val="FF0000"/>
              </a:solidFill>
            </a:endParaRPr>
          </a:p>
        </p:txBody>
      </p:sp>
    </p:spTree>
    <p:extLst>
      <p:ext uri="{BB962C8B-B14F-4D97-AF65-F5344CB8AC3E}">
        <p14:creationId xmlns:p14="http://schemas.microsoft.com/office/powerpoint/2010/main" val="125879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Stuff Jesus Says (SJS+)</a:t>
            </a:r>
            <a:endParaRPr lang="en-US" dirty="0"/>
          </a:p>
        </p:txBody>
      </p:sp>
      <p:sp>
        <p:nvSpPr>
          <p:cNvPr id="3" name="Content Placeholder 2"/>
          <p:cNvSpPr>
            <a:spLocks noGrp="1"/>
          </p:cNvSpPr>
          <p:nvPr>
            <p:ph idx="1"/>
          </p:nvPr>
        </p:nvSpPr>
        <p:spPr/>
        <p:txBody>
          <a:bodyPr/>
          <a:lstStyle/>
          <a:p>
            <a:r>
              <a:rPr lang="en-US" dirty="0" smtClean="0"/>
              <a:t>Matthew 10:7-8</a:t>
            </a:r>
          </a:p>
          <a:p>
            <a:pPr marL="0" indent="0">
              <a:buNone/>
            </a:pPr>
            <a:r>
              <a:rPr lang="en-US" sz="3600" baseline="30000" dirty="0">
                <a:solidFill>
                  <a:srgbClr val="FF0000"/>
                </a:solidFill>
              </a:rPr>
              <a:t>7</a:t>
            </a:r>
            <a:r>
              <a:rPr lang="en-US" sz="3600" dirty="0">
                <a:solidFill>
                  <a:srgbClr val="FF0000"/>
                </a:solidFill>
              </a:rPr>
              <a:t>As you go, proclaim the good news, </a:t>
            </a:r>
            <a:r>
              <a:rPr lang="en-US" sz="3600" dirty="0" smtClean="0">
                <a:solidFill>
                  <a:srgbClr val="FF0000"/>
                </a:solidFill>
              </a:rPr>
              <a:t>‘The </a:t>
            </a:r>
            <a:r>
              <a:rPr lang="en-US" sz="3600" dirty="0">
                <a:solidFill>
                  <a:srgbClr val="FF0000"/>
                </a:solidFill>
              </a:rPr>
              <a:t>kingdom of heaven has come near</a:t>
            </a:r>
            <a:r>
              <a:rPr lang="en-US" sz="3600" dirty="0" smtClean="0">
                <a:solidFill>
                  <a:srgbClr val="FF0000"/>
                </a:solidFill>
              </a:rPr>
              <a:t>.’ </a:t>
            </a:r>
            <a:r>
              <a:rPr lang="en-US" sz="3600" baseline="30000" dirty="0">
                <a:solidFill>
                  <a:srgbClr val="FF0000"/>
                </a:solidFill>
              </a:rPr>
              <a:t>8</a:t>
            </a:r>
            <a:r>
              <a:rPr lang="en-US" sz="3600" dirty="0">
                <a:solidFill>
                  <a:srgbClr val="FF0000"/>
                </a:solidFill>
              </a:rPr>
              <a:t>Cure the sick, raise the dead, cleanse the lepers, cast out demons. You received without payment; give without payment.</a:t>
            </a:r>
            <a:endParaRPr lang="en-US" sz="3600" dirty="0">
              <a:solidFill>
                <a:srgbClr val="FF0000"/>
              </a:solidFill>
            </a:endParaRPr>
          </a:p>
        </p:txBody>
      </p:sp>
    </p:spTree>
    <p:extLst>
      <p:ext uri="{BB962C8B-B14F-4D97-AF65-F5344CB8AC3E}">
        <p14:creationId xmlns:p14="http://schemas.microsoft.com/office/powerpoint/2010/main" val="2448041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 John Says (SJS-)</a:t>
            </a:r>
            <a:endParaRPr lang="en-US" dirty="0"/>
          </a:p>
        </p:txBody>
      </p:sp>
      <p:sp>
        <p:nvSpPr>
          <p:cNvPr id="3" name="Content Placeholder 2"/>
          <p:cNvSpPr>
            <a:spLocks noGrp="1"/>
          </p:cNvSpPr>
          <p:nvPr>
            <p:ph idx="1"/>
          </p:nvPr>
        </p:nvSpPr>
        <p:spPr/>
        <p:txBody>
          <a:bodyPr>
            <a:normAutofit/>
          </a:bodyPr>
          <a:lstStyle/>
          <a:p>
            <a:pPr marL="0" indent="0">
              <a:buNone/>
            </a:pPr>
            <a:r>
              <a:rPr lang="en-US" sz="4000" dirty="0" smtClean="0">
                <a:solidFill>
                  <a:srgbClr val="008000"/>
                </a:solidFill>
              </a:rPr>
              <a:t>Leadership is </a:t>
            </a:r>
            <a:br>
              <a:rPr lang="en-US" sz="4000" dirty="0" smtClean="0">
                <a:solidFill>
                  <a:srgbClr val="008000"/>
                </a:solidFill>
              </a:rPr>
            </a:br>
            <a:r>
              <a:rPr lang="en-US" sz="4000" dirty="0" smtClean="0">
                <a:solidFill>
                  <a:srgbClr val="008000"/>
                </a:solidFill>
              </a:rPr>
              <a:t>about</a:t>
            </a:r>
            <a:br>
              <a:rPr lang="en-US" sz="4000" dirty="0" smtClean="0">
                <a:solidFill>
                  <a:srgbClr val="008000"/>
                </a:solidFill>
              </a:rPr>
            </a:br>
            <a:r>
              <a:rPr lang="en-US" sz="4000" dirty="0" smtClean="0">
                <a:solidFill>
                  <a:srgbClr val="008000"/>
                </a:solidFill>
              </a:rPr>
              <a:t>articulating </a:t>
            </a:r>
            <a:br>
              <a:rPr lang="en-US" sz="4000" dirty="0" smtClean="0">
                <a:solidFill>
                  <a:srgbClr val="008000"/>
                </a:solidFill>
              </a:rPr>
            </a:br>
            <a:r>
              <a:rPr lang="en-US" sz="4000" dirty="0" smtClean="0">
                <a:solidFill>
                  <a:srgbClr val="008000"/>
                </a:solidFill>
              </a:rPr>
              <a:t>a vision</a:t>
            </a:r>
          </a:p>
        </p:txBody>
      </p:sp>
      <p:pic>
        <p:nvPicPr>
          <p:cNvPr id="5" name="Picture 4" descr="IMG_0757.JPG"/>
          <p:cNvPicPr>
            <a:picLocks noChangeAspect="1"/>
          </p:cNvPicPr>
          <p:nvPr/>
        </p:nvPicPr>
        <p:blipFill rotWithShape="1">
          <a:blip r:embed="rId3">
            <a:extLst>
              <a:ext uri="{28A0092B-C50C-407E-A947-70E740481C1C}">
                <a14:useLocalDpi xmlns:a14="http://schemas.microsoft.com/office/drawing/2010/main" val="0"/>
              </a:ext>
            </a:extLst>
          </a:blip>
          <a:srcRect l="18427" t="12026" r="23209" b="23993"/>
          <a:stretch/>
        </p:blipFill>
        <p:spPr>
          <a:xfrm>
            <a:off x="5393620" y="1622902"/>
            <a:ext cx="3381322" cy="4942304"/>
          </a:xfrm>
          <a:prstGeom prst="rect">
            <a:avLst/>
          </a:prstGeom>
        </p:spPr>
      </p:pic>
    </p:spTree>
    <p:extLst>
      <p:ext uri="{BB962C8B-B14F-4D97-AF65-F5344CB8AC3E}">
        <p14:creationId xmlns:p14="http://schemas.microsoft.com/office/powerpoint/2010/main" val="31987902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 John Says (SJS-)</a:t>
            </a:r>
            <a:endParaRPr lang="en-US" dirty="0"/>
          </a:p>
        </p:txBody>
      </p:sp>
      <p:sp>
        <p:nvSpPr>
          <p:cNvPr id="3" name="Content Placeholder 2"/>
          <p:cNvSpPr>
            <a:spLocks noGrp="1"/>
          </p:cNvSpPr>
          <p:nvPr>
            <p:ph idx="1"/>
          </p:nvPr>
        </p:nvSpPr>
        <p:spPr/>
        <p:txBody>
          <a:bodyPr>
            <a:normAutofit/>
          </a:bodyPr>
          <a:lstStyle/>
          <a:p>
            <a:pPr marL="0" indent="0">
              <a:buNone/>
            </a:pPr>
            <a:r>
              <a:rPr lang="en-US" sz="4000" dirty="0" smtClean="0">
                <a:solidFill>
                  <a:srgbClr val="008000"/>
                </a:solidFill>
              </a:rPr>
              <a:t>Leadership is about letting go</a:t>
            </a:r>
          </a:p>
          <a:p>
            <a:pPr marL="0" indent="0">
              <a:buNone/>
            </a:pPr>
            <a:endParaRPr lang="en-US" sz="4000" dirty="0">
              <a:solidFill>
                <a:srgbClr val="008000"/>
              </a:solidFill>
            </a:endParaRPr>
          </a:p>
          <a:p>
            <a:pPr marL="0" indent="0">
              <a:buNone/>
            </a:pPr>
            <a:endParaRPr lang="en-US" sz="4000" dirty="0" smtClean="0">
              <a:solidFill>
                <a:srgbClr val="008000"/>
              </a:solidFill>
            </a:endParaRPr>
          </a:p>
        </p:txBody>
      </p:sp>
    </p:spTree>
    <p:extLst>
      <p:ext uri="{BB962C8B-B14F-4D97-AF65-F5344CB8AC3E}">
        <p14:creationId xmlns:p14="http://schemas.microsoft.com/office/powerpoint/2010/main" val="2873466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 John Says (SJS-)</a:t>
            </a:r>
            <a:endParaRPr lang="en-US" dirty="0"/>
          </a:p>
        </p:txBody>
      </p:sp>
      <p:sp>
        <p:nvSpPr>
          <p:cNvPr id="3" name="Content Placeholder 2"/>
          <p:cNvSpPr>
            <a:spLocks noGrp="1"/>
          </p:cNvSpPr>
          <p:nvPr>
            <p:ph idx="1"/>
          </p:nvPr>
        </p:nvSpPr>
        <p:spPr/>
        <p:txBody>
          <a:bodyPr>
            <a:normAutofit/>
          </a:bodyPr>
          <a:lstStyle/>
          <a:p>
            <a:pPr marL="0" indent="0">
              <a:buNone/>
            </a:pPr>
            <a:r>
              <a:rPr lang="en-US" sz="3200" dirty="0" smtClean="0">
                <a:solidFill>
                  <a:srgbClr val="008000"/>
                </a:solidFill>
              </a:rPr>
              <a:t>Leadership is about sharing knowledge</a:t>
            </a:r>
          </a:p>
        </p:txBody>
      </p:sp>
      <p:pic>
        <p:nvPicPr>
          <p:cNvPr id="4" name="Picture 3" descr="IMG_227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7875" y="2719818"/>
            <a:ext cx="5540375" cy="4138181"/>
          </a:xfrm>
          <a:prstGeom prst="rect">
            <a:avLst/>
          </a:prstGeom>
        </p:spPr>
      </p:pic>
    </p:spTree>
    <p:extLst>
      <p:ext uri="{BB962C8B-B14F-4D97-AF65-F5344CB8AC3E}">
        <p14:creationId xmlns:p14="http://schemas.microsoft.com/office/powerpoint/2010/main" val="14766953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Stuff Jesus Says (SJS+)</a:t>
            </a:r>
            <a:endParaRPr lang="en-US" dirty="0"/>
          </a:p>
        </p:txBody>
      </p:sp>
      <p:sp>
        <p:nvSpPr>
          <p:cNvPr id="3" name="Content Placeholder 2"/>
          <p:cNvSpPr>
            <a:spLocks noGrp="1"/>
          </p:cNvSpPr>
          <p:nvPr>
            <p:ph idx="1"/>
          </p:nvPr>
        </p:nvSpPr>
        <p:spPr/>
        <p:txBody>
          <a:bodyPr/>
          <a:lstStyle/>
          <a:p>
            <a:r>
              <a:rPr lang="en-US" dirty="0" smtClean="0"/>
              <a:t>Luke 11:52</a:t>
            </a:r>
          </a:p>
          <a:p>
            <a:pPr marL="0" indent="0">
              <a:buNone/>
            </a:pPr>
            <a:r>
              <a:rPr lang="en-US" sz="3600" dirty="0" smtClean="0">
                <a:solidFill>
                  <a:srgbClr val="FF0000"/>
                </a:solidFill>
              </a:rPr>
              <a:t>‘Woe </a:t>
            </a:r>
            <a:r>
              <a:rPr lang="en-US" sz="3600" dirty="0">
                <a:solidFill>
                  <a:srgbClr val="FF0000"/>
                </a:solidFill>
              </a:rPr>
              <a:t>to you lawyers! For you have taken away the key of knowledge; you did not enter yourselves, and you hindered those who were entering.’</a:t>
            </a:r>
            <a:endParaRPr lang="en-US" sz="3600" dirty="0">
              <a:solidFill>
                <a:srgbClr val="FF0000"/>
              </a:solidFill>
            </a:endParaRPr>
          </a:p>
        </p:txBody>
      </p:sp>
    </p:spTree>
    <p:extLst>
      <p:ext uri="{BB962C8B-B14F-4D97-AF65-F5344CB8AC3E}">
        <p14:creationId xmlns:p14="http://schemas.microsoft.com/office/powerpoint/2010/main" val="22323300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 John Says (SJS-)</a:t>
            </a:r>
            <a:endParaRPr lang="en-US" dirty="0"/>
          </a:p>
        </p:txBody>
      </p:sp>
      <p:sp>
        <p:nvSpPr>
          <p:cNvPr id="3" name="Content Placeholder 2"/>
          <p:cNvSpPr>
            <a:spLocks noGrp="1"/>
          </p:cNvSpPr>
          <p:nvPr>
            <p:ph idx="1"/>
          </p:nvPr>
        </p:nvSpPr>
        <p:spPr/>
        <p:txBody>
          <a:bodyPr>
            <a:normAutofit/>
          </a:bodyPr>
          <a:lstStyle/>
          <a:p>
            <a:pPr marL="0" indent="0">
              <a:buNone/>
            </a:pPr>
            <a:r>
              <a:rPr lang="en-US" sz="3200" dirty="0" smtClean="0">
                <a:solidFill>
                  <a:srgbClr val="008000"/>
                </a:solidFill>
              </a:rPr>
              <a:t>Leadership is about letting others lead</a:t>
            </a:r>
          </a:p>
        </p:txBody>
      </p:sp>
      <p:pic>
        <p:nvPicPr>
          <p:cNvPr id="4" name="Picture 3" descr="IMG_48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5125" y="2635250"/>
            <a:ext cx="3167063" cy="4222750"/>
          </a:xfrm>
          <a:prstGeom prst="rect">
            <a:avLst/>
          </a:prstGeom>
        </p:spPr>
      </p:pic>
    </p:spTree>
    <p:extLst>
      <p:ext uri="{BB962C8B-B14F-4D97-AF65-F5344CB8AC3E}">
        <p14:creationId xmlns:p14="http://schemas.microsoft.com/office/powerpoint/2010/main" val="589930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 John Says (SJS-)</a:t>
            </a:r>
            <a:endParaRPr lang="en-US" dirty="0"/>
          </a:p>
        </p:txBody>
      </p:sp>
      <p:sp>
        <p:nvSpPr>
          <p:cNvPr id="3" name="Content Placeholder 2"/>
          <p:cNvSpPr>
            <a:spLocks noGrp="1"/>
          </p:cNvSpPr>
          <p:nvPr>
            <p:ph idx="1"/>
          </p:nvPr>
        </p:nvSpPr>
        <p:spPr/>
        <p:txBody>
          <a:bodyPr>
            <a:normAutofit/>
          </a:bodyPr>
          <a:lstStyle/>
          <a:p>
            <a:pPr marL="0" indent="0">
              <a:buNone/>
            </a:pPr>
            <a:r>
              <a:rPr lang="en-US" sz="3200" dirty="0" smtClean="0">
                <a:solidFill>
                  <a:srgbClr val="008000"/>
                </a:solidFill>
              </a:rPr>
              <a:t>Leadership is about listening</a:t>
            </a:r>
          </a:p>
        </p:txBody>
      </p:sp>
      <p:pic>
        <p:nvPicPr>
          <p:cNvPr id="4" name="Picture 3" descr="DSC000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5770" y="2519121"/>
            <a:ext cx="2825605" cy="4251902"/>
          </a:xfrm>
          <a:prstGeom prst="rect">
            <a:avLst/>
          </a:prstGeom>
        </p:spPr>
      </p:pic>
    </p:spTree>
    <p:extLst>
      <p:ext uri="{BB962C8B-B14F-4D97-AF65-F5344CB8AC3E}">
        <p14:creationId xmlns:p14="http://schemas.microsoft.com/office/powerpoint/2010/main" val="14766953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 John Says (SJS-)</a:t>
            </a:r>
            <a:endParaRPr lang="en-US" dirty="0"/>
          </a:p>
        </p:txBody>
      </p:sp>
      <p:sp>
        <p:nvSpPr>
          <p:cNvPr id="3" name="Content Placeholder 2"/>
          <p:cNvSpPr>
            <a:spLocks noGrp="1"/>
          </p:cNvSpPr>
          <p:nvPr>
            <p:ph idx="1"/>
          </p:nvPr>
        </p:nvSpPr>
        <p:spPr/>
        <p:txBody>
          <a:bodyPr>
            <a:normAutofit/>
          </a:bodyPr>
          <a:lstStyle/>
          <a:p>
            <a:pPr marL="0" indent="0" algn="ctr">
              <a:buNone/>
            </a:pPr>
            <a:r>
              <a:rPr lang="en-US" sz="20000" dirty="0" smtClean="0">
                <a:solidFill>
                  <a:srgbClr val="008000"/>
                </a:solidFill>
              </a:rPr>
              <a:t>FAIL!</a:t>
            </a:r>
          </a:p>
        </p:txBody>
      </p:sp>
    </p:spTree>
    <p:extLst>
      <p:ext uri="{BB962C8B-B14F-4D97-AF65-F5344CB8AC3E}">
        <p14:creationId xmlns:p14="http://schemas.microsoft.com/office/powerpoint/2010/main" val="25962710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 John Says (SJS-)</a:t>
            </a:r>
            <a:endParaRPr lang="en-US" dirty="0"/>
          </a:p>
        </p:txBody>
      </p:sp>
      <p:sp>
        <p:nvSpPr>
          <p:cNvPr id="3" name="Content Placeholder 2"/>
          <p:cNvSpPr>
            <a:spLocks noGrp="1"/>
          </p:cNvSpPr>
          <p:nvPr>
            <p:ph idx="1"/>
          </p:nvPr>
        </p:nvSpPr>
        <p:spPr/>
        <p:txBody>
          <a:bodyPr>
            <a:normAutofit/>
          </a:bodyPr>
          <a:lstStyle/>
          <a:p>
            <a:pPr marL="0" indent="0" algn="ctr">
              <a:buNone/>
            </a:pPr>
            <a:r>
              <a:rPr lang="en-US" sz="6600" dirty="0" smtClean="0">
                <a:solidFill>
                  <a:srgbClr val="008000"/>
                </a:solidFill>
              </a:rPr>
              <a:t>Leadership is about getting out of the way</a:t>
            </a:r>
          </a:p>
        </p:txBody>
      </p:sp>
    </p:spTree>
    <p:extLst>
      <p:ext uri="{BB962C8B-B14F-4D97-AF65-F5344CB8AC3E}">
        <p14:creationId xmlns:p14="http://schemas.microsoft.com/office/powerpoint/2010/main" val="1476695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Bible study</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b="1" dirty="0" smtClean="0"/>
              <a:t>Acts 13:44-47</a:t>
            </a:r>
          </a:p>
          <a:p>
            <a:pPr marL="0" indent="0">
              <a:buNone/>
            </a:pPr>
            <a:r>
              <a:rPr lang="en-US" dirty="0" smtClean="0"/>
              <a:t>The </a:t>
            </a:r>
            <a:r>
              <a:rPr lang="en-US" dirty="0"/>
              <a:t>next </a:t>
            </a:r>
            <a:r>
              <a:rPr lang="en-US" dirty="0" err="1"/>
              <a:t>sabbath</a:t>
            </a:r>
            <a:r>
              <a:rPr lang="en-US" dirty="0"/>
              <a:t> almost the whole city gathered to hear the word of the Lord. </a:t>
            </a:r>
            <a:r>
              <a:rPr lang="en-US" baseline="30000" dirty="0"/>
              <a:t>45</a:t>
            </a:r>
            <a:r>
              <a:rPr lang="en-US" dirty="0"/>
              <a:t>But when the Jews saw the crowds, they were filled with jealousy; and blaspheming, they contradicted what was spoken by Paul. </a:t>
            </a:r>
            <a:r>
              <a:rPr lang="en-US" baseline="30000" dirty="0"/>
              <a:t>46</a:t>
            </a:r>
            <a:r>
              <a:rPr lang="en-US" dirty="0"/>
              <a:t>Then both Paul and Barnabas spoke out boldly, saying, ‘It was necessary that the word of God should be spoken first to you. Since you reject it and judge yourselves to be unworthy of eternal life, we are now turning to the Gentiles. </a:t>
            </a:r>
            <a:r>
              <a:rPr lang="en-US" baseline="30000" dirty="0"/>
              <a:t>47</a:t>
            </a:r>
            <a:r>
              <a:rPr lang="en-US" dirty="0"/>
              <a:t>For so the Lord has commanded us, saying,</a:t>
            </a:r>
          </a:p>
          <a:p>
            <a:pPr marL="0" indent="0">
              <a:buNone/>
            </a:pPr>
            <a:r>
              <a:rPr lang="en-US" dirty="0"/>
              <a:t>“I have set you to be a light for the Gentiles,</a:t>
            </a:r>
          </a:p>
          <a:p>
            <a:pPr marL="0" indent="0">
              <a:spcBef>
                <a:spcPts val="0"/>
              </a:spcBef>
              <a:buNone/>
            </a:pPr>
            <a:r>
              <a:rPr lang="en-US" dirty="0"/>
              <a:t>   so that you may bring salvation to the ends of the earth.” ’</a:t>
            </a:r>
            <a:endParaRPr lang="en-US" dirty="0"/>
          </a:p>
        </p:txBody>
      </p:sp>
    </p:spTree>
    <p:extLst>
      <p:ext uri="{BB962C8B-B14F-4D97-AF65-F5344CB8AC3E}">
        <p14:creationId xmlns:p14="http://schemas.microsoft.com/office/powerpoint/2010/main" val="2011847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Stuff Jesus Says (SJS+)</a:t>
            </a:r>
            <a:endParaRPr lang="en-US" dirty="0"/>
          </a:p>
        </p:txBody>
      </p:sp>
      <p:sp>
        <p:nvSpPr>
          <p:cNvPr id="3" name="Content Placeholder 2"/>
          <p:cNvSpPr>
            <a:spLocks noGrp="1"/>
          </p:cNvSpPr>
          <p:nvPr>
            <p:ph idx="1"/>
          </p:nvPr>
        </p:nvSpPr>
        <p:spPr/>
        <p:txBody>
          <a:bodyPr/>
          <a:lstStyle/>
          <a:p>
            <a:r>
              <a:rPr lang="en-US" dirty="0"/>
              <a:t>Matthew 20:</a:t>
            </a:r>
            <a:r>
              <a:rPr lang="en-US" dirty="0" smtClean="0"/>
              <a:t>26</a:t>
            </a:r>
          </a:p>
          <a:p>
            <a:pPr marL="0" indent="0">
              <a:buNone/>
            </a:pPr>
            <a:r>
              <a:rPr lang="en-US" sz="3600" dirty="0">
                <a:solidFill>
                  <a:srgbClr val="FF0000"/>
                </a:solidFill>
              </a:rPr>
              <a:t>It will not be so among you; but whoever wishes to be great among you must be your </a:t>
            </a:r>
            <a:r>
              <a:rPr lang="en-US" sz="3600" dirty="0" smtClean="0">
                <a:solidFill>
                  <a:srgbClr val="FF0000"/>
                </a:solidFill>
              </a:rPr>
              <a:t>servant</a:t>
            </a:r>
            <a:endParaRPr lang="en-US" sz="3600" dirty="0">
              <a:solidFill>
                <a:srgbClr val="FF0000"/>
              </a:solidFill>
            </a:endParaRPr>
          </a:p>
        </p:txBody>
      </p:sp>
    </p:spTree>
    <p:extLst>
      <p:ext uri="{BB962C8B-B14F-4D97-AF65-F5344CB8AC3E}">
        <p14:creationId xmlns:p14="http://schemas.microsoft.com/office/powerpoint/2010/main" val="813325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Leadership Question</a:t>
            </a:r>
            <a:endParaRPr lang="en-US" dirty="0"/>
          </a:p>
        </p:txBody>
      </p:sp>
      <p:sp>
        <p:nvSpPr>
          <p:cNvPr id="3" name="Content Placeholder 2"/>
          <p:cNvSpPr>
            <a:spLocks noGrp="1"/>
          </p:cNvSpPr>
          <p:nvPr>
            <p:ph idx="1"/>
          </p:nvPr>
        </p:nvSpPr>
        <p:spPr/>
        <p:txBody>
          <a:bodyPr>
            <a:normAutofit/>
          </a:bodyPr>
          <a:lstStyle/>
          <a:p>
            <a:pPr marL="0" indent="0" algn="ctr">
              <a:buNone/>
            </a:pPr>
            <a:r>
              <a:rPr lang="en-US" sz="6600" dirty="0" smtClean="0">
                <a:solidFill>
                  <a:srgbClr val="333333"/>
                </a:solidFill>
              </a:rPr>
              <a:t>Where have you seen effective leadership in your church?</a:t>
            </a:r>
          </a:p>
        </p:txBody>
      </p:sp>
    </p:spTree>
    <p:extLst>
      <p:ext uri="{BB962C8B-B14F-4D97-AF65-F5344CB8AC3E}">
        <p14:creationId xmlns:p14="http://schemas.microsoft.com/office/powerpoint/2010/main" val="1838620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Leadership Question</a:t>
            </a:r>
            <a:endParaRPr lang="en-US" dirty="0"/>
          </a:p>
        </p:txBody>
      </p:sp>
      <p:sp>
        <p:nvSpPr>
          <p:cNvPr id="3" name="Content Placeholder 2"/>
          <p:cNvSpPr>
            <a:spLocks noGrp="1"/>
          </p:cNvSpPr>
          <p:nvPr>
            <p:ph idx="1"/>
          </p:nvPr>
        </p:nvSpPr>
        <p:spPr/>
        <p:txBody>
          <a:bodyPr>
            <a:normAutofit/>
          </a:bodyPr>
          <a:lstStyle/>
          <a:p>
            <a:pPr marL="0" indent="0" algn="ctr">
              <a:buNone/>
            </a:pPr>
            <a:r>
              <a:rPr lang="en-US" sz="6600" dirty="0" smtClean="0">
                <a:solidFill>
                  <a:srgbClr val="333333"/>
                </a:solidFill>
              </a:rPr>
              <a:t>How would you lead differently in a given situation?</a:t>
            </a:r>
          </a:p>
        </p:txBody>
      </p:sp>
    </p:spTree>
    <p:extLst>
      <p:ext uri="{BB962C8B-B14F-4D97-AF65-F5344CB8AC3E}">
        <p14:creationId xmlns:p14="http://schemas.microsoft.com/office/powerpoint/2010/main" val="2416060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Strategic Arrangement</a:t>
            </a:r>
            <a:endParaRPr lang="en-US" dirty="0"/>
          </a:p>
        </p:txBody>
      </p:sp>
      <p:sp>
        <p:nvSpPr>
          <p:cNvPr id="3" name="Content Placeholder 2"/>
          <p:cNvSpPr>
            <a:spLocks noGrp="1"/>
          </p:cNvSpPr>
          <p:nvPr>
            <p:ph idx="1"/>
          </p:nvPr>
        </p:nvSpPr>
        <p:spPr/>
        <p:txBody>
          <a:bodyPr>
            <a:normAutofit/>
          </a:bodyPr>
          <a:lstStyle/>
          <a:p>
            <a:pPr marL="0" indent="0" algn="ctr">
              <a:buNone/>
            </a:pPr>
            <a:r>
              <a:rPr lang="en-US" sz="6600" dirty="0" smtClean="0">
                <a:solidFill>
                  <a:srgbClr val="333333"/>
                </a:solidFill>
              </a:rPr>
              <a:t>Leadership </a:t>
            </a:r>
          </a:p>
          <a:p>
            <a:pPr marL="0" indent="0" algn="ctr">
              <a:buNone/>
            </a:pPr>
            <a:r>
              <a:rPr lang="en-US" sz="6600" dirty="0" smtClean="0">
                <a:solidFill>
                  <a:srgbClr val="333333"/>
                </a:solidFill>
              </a:rPr>
              <a:t>for the 21</a:t>
            </a:r>
            <a:r>
              <a:rPr lang="en-US" sz="6600" baseline="30000" dirty="0" smtClean="0">
                <a:solidFill>
                  <a:srgbClr val="333333"/>
                </a:solidFill>
              </a:rPr>
              <a:t>st</a:t>
            </a:r>
            <a:r>
              <a:rPr lang="en-US" sz="6600" dirty="0" smtClean="0">
                <a:solidFill>
                  <a:srgbClr val="333333"/>
                </a:solidFill>
              </a:rPr>
              <a:t> Century Church</a:t>
            </a:r>
          </a:p>
        </p:txBody>
      </p:sp>
    </p:spTree>
    <p:extLst>
      <p:ext uri="{BB962C8B-B14F-4D97-AF65-F5344CB8AC3E}">
        <p14:creationId xmlns:p14="http://schemas.microsoft.com/office/powerpoint/2010/main" val="38950320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Strategic Arrangement</a:t>
            </a:r>
            <a:endParaRPr lang="en-US" dirty="0"/>
          </a:p>
        </p:txBody>
      </p:sp>
      <p:sp>
        <p:nvSpPr>
          <p:cNvPr id="3" name="Content Placeholder 2"/>
          <p:cNvSpPr>
            <a:spLocks noGrp="1"/>
          </p:cNvSpPr>
          <p:nvPr>
            <p:ph idx="1"/>
          </p:nvPr>
        </p:nvSpPr>
        <p:spPr/>
        <p:txBody>
          <a:bodyPr>
            <a:normAutofit lnSpcReduction="10000"/>
          </a:bodyPr>
          <a:lstStyle/>
          <a:p>
            <a:pPr marL="0" indent="0" algn="ctr">
              <a:buNone/>
            </a:pPr>
            <a:r>
              <a:rPr lang="en-US" sz="6600" dirty="0" smtClean="0">
                <a:solidFill>
                  <a:srgbClr val="333333"/>
                </a:solidFill>
              </a:rPr>
              <a:t>Next generation of leaders:</a:t>
            </a:r>
          </a:p>
          <a:p>
            <a:pPr marL="0" indent="0" algn="ctr">
              <a:buNone/>
            </a:pPr>
            <a:r>
              <a:rPr lang="en-US" sz="6600" dirty="0" smtClean="0">
                <a:solidFill>
                  <a:srgbClr val="008000"/>
                </a:solidFill>
              </a:rPr>
              <a:t>Know peoples names! SJS-</a:t>
            </a:r>
          </a:p>
        </p:txBody>
      </p:sp>
    </p:spTree>
    <p:extLst>
      <p:ext uri="{BB962C8B-B14F-4D97-AF65-F5344CB8AC3E}">
        <p14:creationId xmlns:p14="http://schemas.microsoft.com/office/powerpoint/2010/main" val="13607412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Slide</a:t>
            </a:r>
            <a:endParaRPr lang="en-US" dirty="0"/>
          </a:p>
        </p:txBody>
      </p:sp>
      <p:sp>
        <p:nvSpPr>
          <p:cNvPr id="3" name="Content Placeholder 2"/>
          <p:cNvSpPr>
            <a:spLocks noGrp="1"/>
          </p:cNvSpPr>
          <p:nvPr>
            <p:ph idx="1"/>
          </p:nvPr>
        </p:nvSpPr>
        <p:spPr/>
        <p:txBody>
          <a:bodyPr/>
          <a:lstStyle/>
          <a:p>
            <a:r>
              <a:rPr lang="en-US" sz="4800" dirty="0" smtClean="0"/>
              <a:t>Who are you?</a:t>
            </a:r>
          </a:p>
          <a:p>
            <a:r>
              <a:rPr lang="en-US" sz="4800" dirty="0" smtClean="0"/>
              <a:t>Where are you from?</a:t>
            </a:r>
          </a:p>
          <a:p>
            <a:r>
              <a:rPr lang="en-US" sz="4800" dirty="0" smtClean="0"/>
              <a:t>Why are you here?</a:t>
            </a:r>
          </a:p>
          <a:p>
            <a:r>
              <a:rPr lang="en-US" sz="4800" dirty="0" smtClean="0"/>
              <a:t>What do you want?</a:t>
            </a:r>
          </a:p>
          <a:p>
            <a:endParaRPr lang="en-US" dirty="0" smtClean="0"/>
          </a:p>
          <a:p>
            <a:endParaRPr lang="en-US" dirty="0"/>
          </a:p>
        </p:txBody>
      </p:sp>
    </p:spTree>
    <p:extLst>
      <p:ext uri="{BB962C8B-B14F-4D97-AF65-F5344CB8AC3E}">
        <p14:creationId xmlns:p14="http://schemas.microsoft.com/office/powerpoint/2010/main" val="2237672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Strategic</a:t>
            </a:r>
            <a:br>
              <a:rPr lang="en-US" dirty="0" smtClean="0"/>
            </a:br>
            <a:r>
              <a:rPr lang="en-US" dirty="0" smtClean="0"/>
              <a:t>Arrangements</a:t>
            </a:r>
            <a:endParaRPr lang="en-US" dirty="0"/>
          </a:p>
        </p:txBody>
      </p:sp>
      <p:sp>
        <p:nvSpPr>
          <p:cNvPr id="3" name="Content Placeholder 2"/>
          <p:cNvSpPr>
            <a:spLocks noGrp="1"/>
          </p:cNvSpPr>
          <p:nvPr>
            <p:ph idx="1"/>
          </p:nvPr>
        </p:nvSpPr>
        <p:spPr/>
        <p:txBody>
          <a:bodyPr/>
          <a:lstStyle/>
          <a:p>
            <a:r>
              <a:rPr lang="en-US" sz="4800" dirty="0" smtClean="0"/>
              <a:t>Leadership</a:t>
            </a:r>
          </a:p>
          <a:p>
            <a:r>
              <a:rPr lang="en-US" sz="4800" dirty="0" smtClean="0"/>
              <a:t>Programs</a:t>
            </a:r>
          </a:p>
          <a:p>
            <a:r>
              <a:rPr lang="en-US" sz="4800" dirty="0" smtClean="0"/>
              <a:t>Space</a:t>
            </a:r>
          </a:p>
          <a:p>
            <a:r>
              <a:rPr lang="en-US" sz="4800" dirty="0" smtClean="0"/>
              <a:t>Budget</a:t>
            </a:r>
          </a:p>
          <a:p>
            <a:endParaRPr lang="en-US" dirty="0" smtClean="0"/>
          </a:p>
          <a:p>
            <a:endParaRPr lang="en-US" dirty="0"/>
          </a:p>
        </p:txBody>
      </p:sp>
    </p:spTree>
    <p:extLst>
      <p:ext uri="{BB962C8B-B14F-4D97-AF65-F5344CB8AC3E}">
        <p14:creationId xmlns:p14="http://schemas.microsoft.com/office/powerpoint/2010/main" val="34974956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Question</a:t>
            </a:r>
            <a:endParaRPr lang="en-US" dirty="0"/>
          </a:p>
        </p:txBody>
      </p:sp>
      <p:sp>
        <p:nvSpPr>
          <p:cNvPr id="3" name="Content Placeholder 2"/>
          <p:cNvSpPr>
            <a:spLocks noGrp="1"/>
          </p:cNvSpPr>
          <p:nvPr>
            <p:ph idx="1"/>
          </p:nvPr>
        </p:nvSpPr>
        <p:spPr/>
        <p:txBody>
          <a:bodyPr>
            <a:normAutofit/>
          </a:bodyPr>
          <a:lstStyle/>
          <a:p>
            <a:pPr marL="0" indent="0" algn="ctr">
              <a:buNone/>
            </a:pPr>
            <a:r>
              <a:rPr lang="en-US" sz="6600" dirty="0" smtClean="0">
                <a:solidFill>
                  <a:srgbClr val="333333"/>
                </a:solidFill>
              </a:rPr>
              <a:t>What does the Church do?</a:t>
            </a:r>
          </a:p>
          <a:p>
            <a:pPr marL="0" indent="0" algn="ctr">
              <a:buNone/>
            </a:pPr>
            <a:r>
              <a:rPr lang="en-US" sz="6600" dirty="0" smtClean="0">
                <a:solidFill>
                  <a:srgbClr val="333333"/>
                </a:solidFill>
              </a:rPr>
              <a:t>Ministry Brainstorm</a:t>
            </a:r>
          </a:p>
        </p:txBody>
      </p:sp>
    </p:spTree>
    <p:extLst>
      <p:ext uri="{BB962C8B-B14F-4D97-AF65-F5344CB8AC3E}">
        <p14:creationId xmlns:p14="http://schemas.microsoft.com/office/powerpoint/2010/main" val="464848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Question</a:t>
            </a:r>
            <a:endParaRPr lang="en-US" dirty="0"/>
          </a:p>
        </p:txBody>
      </p:sp>
      <p:sp>
        <p:nvSpPr>
          <p:cNvPr id="3" name="Content Placeholder 2"/>
          <p:cNvSpPr>
            <a:spLocks noGrp="1"/>
          </p:cNvSpPr>
          <p:nvPr>
            <p:ph idx="1"/>
          </p:nvPr>
        </p:nvSpPr>
        <p:spPr/>
        <p:txBody>
          <a:bodyPr>
            <a:normAutofit lnSpcReduction="10000"/>
          </a:bodyPr>
          <a:lstStyle/>
          <a:p>
            <a:pPr marL="0" indent="0" algn="ctr">
              <a:buNone/>
            </a:pPr>
            <a:r>
              <a:rPr lang="en-US" sz="6600" dirty="0" smtClean="0"/>
              <a:t>Arrange </a:t>
            </a:r>
          </a:p>
          <a:p>
            <a:pPr marL="0" indent="0" algn="ctr">
              <a:buNone/>
            </a:pPr>
            <a:r>
              <a:rPr lang="en-US" sz="6600" dirty="0" smtClean="0"/>
              <a:t>this work into several (~3 to 7) categories</a:t>
            </a:r>
          </a:p>
        </p:txBody>
      </p:sp>
    </p:spTree>
    <p:extLst>
      <p:ext uri="{BB962C8B-B14F-4D97-AF65-F5344CB8AC3E}">
        <p14:creationId xmlns:p14="http://schemas.microsoft.com/office/powerpoint/2010/main" val="39017832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Arrangement</a:t>
            </a:r>
            <a:endParaRPr lang="en-US" dirty="0"/>
          </a:p>
        </p:txBody>
      </p:sp>
      <p:sp>
        <p:nvSpPr>
          <p:cNvPr id="3" name="Content Placeholder 2"/>
          <p:cNvSpPr>
            <a:spLocks noGrp="1"/>
          </p:cNvSpPr>
          <p:nvPr>
            <p:ph idx="1"/>
          </p:nvPr>
        </p:nvSpPr>
        <p:spPr/>
        <p:txBody>
          <a:bodyPr>
            <a:normAutofit/>
          </a:bodyPr>
          <a:lstStyle/>
          <a:p>
            <a:r>
              <a:rPr lang="en-US" sz="4500" dirty="0" smtClean="0"/>
              <a:t>Mission</a:t>
            </a:r>
            <a:endParaRPr lang="en-US" sz="4500" dirty="0"/>
          </a:p>
          <a:p>
            <a:r>
              <a:rPr lang="en-US" sz="4500" dirty="0" smtClean="0"/>
              <a:t>Vision</a:t>
            </a:r>
          </a:p>
          <a:p>
            <a:r>
              <a:rPr lang="en-US" sz="4500" dirty="0" smtClean="0"/>
              <a:t>Goals</a:t>
            </a:r>
          </a:p>
          <a:p>
            <a:r>
              <a:rPr lang="en-US" sz="4500" dirty="0" smtClean="0"/>
              <a:t>Strategies</a:t>
            </a:r>
          </a:p>
          <a:p>
            <a:endParaRPr lang="en-US" sz="3000" dirty="0" smtClean="0"/>
          </a:p>
        </p:txBody>
      </p:sp>
    </p:spTree>
    <p:extLst>
      <p:ext uri="{BB962C8B-B14F-4D97-AF65-F5344CB8AC3E}">
        <p14:creationId xmlns:p14="http://schemas.microsoft.com/office/powerpoint/2010/main" val="1268184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Bible study</a:t>
            </a:r>
            <a:endParaRPr lang="en-US" dirty="0"/>
          </a:p>
        </p:txBody>
      </p:sp>
      <p:sp>
        <p:nvSpPr>
          <p:cNvPr id="3" name="Content Placeholder 2"/>
          <p:cNvSpPr>
            <a:spLocks noGrp="1"/>
          </p:cNvSpPr>
          <p:nvPr>
            <p:ph idx="1"/>
          </p:nvPr>
        </p:nvSpPr>
        <p:spPr/>
        <p:txBody>
          <a:bodyPr>
            <a:normAutofit/>
          </a:bodyPr>
          <a:lstStyle/>
          <a:p>
            <a:pPr marL="0" indent="0">
              <a:buNone/>
            </a:pPr>
            <a:r>
              <a:rPr lang="en-US" b="1" dirty="0" smtClean="0"/>
              <a:t>What is the starting point?</a:t>
            </a:r>
          </a:p>
          <a:p>
            <a:pPr marL="0" indent="0">
              <a:buNone/>
            </a:pPr>
            <a:r>
              <a:rPr lang="en-US" b="1" dirty="0" smtClean="0"/>
              <a:t>What is our starting point?</a:t>
            </a:r>
          </a:p>
          <a:p>
            <a:pPr marL="0" indent="0">
              <a:buNone/>
            </a:pPr>
            <a:r>
              <a:rPr lang="en-US" b="1" dirty="0" smtClean="0"/>
              <a:t>What is the fear?</a:t>
            </a:r>
          </a:p>
          <a:p>
            <a:pPr marL="0" indent="0">
              <a:buNone/>
            </a:pPr>
            <a:r>
              <a:rPr lang="en-US" b="1" dirty="0" smtClean="0"/>
              <a:t>What is our fear?</a:t>
            </a:r>
          </a:p>
          <a:p>
            <a:pPr marL="0" indent="0">
              <a:buNone/>
            </a:pPr>
            <a:r>
              <a:rPr lang="en-US" b="1" dirty="0" smtClean="0"/>
              <a:t>What is the light?</a:t>
            </a:r>
          </a:p>
          <a:p>
            <a:pPr marL="0" indent="0">
              <a:buNone/>
            </a:pPr>
            <a:r>
              <a:rPr lang="en-US" b="1" dirty="0" smtClean="0"/>
              <a:t>What is our light?</a:t>
            </a:r>
            <a:endParaRPr lang="en-US" b="1" dirty="0"/>
          </a:p>
          <a:p>
            <a:pPr marL="0" indent="0">
              <a:buNone/>
            </a:pPr>
            <a:endParaRPr lang="en-US" dirty="0"/>
          </a:p>
        </p:txBody>
      </p:sp>
    </p:spTree>
    <p:extLst>
      <p:ext uri="{BB962C8B-B14F-4D97-AF65-F5344CB8AC3E}">
        <p14:creationId xmlns:p14="http://schemas.microsoft.com/office/powerpoint/2010/main" val="1275968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Mission</a:t>
            </a:r>
            <a:endParaRPr lang="en-US" dirty="0"/>
          </a:p>
        </p:txBody>
      </p:sp>
      <p:sp>
        <p:nvSpPr>
          <p:cNvPr id="3" name="Content Placeholder 2"/>
          <p:cNvSpPr>
            <a:spLocks noGrp="1"/>
          </p:cNvSpPr>
          <p:nvPr>
            <p:ph idx="1"/>
          </p:nvPr>
        </p:nvSpPr>
        <p:spPr/>
        <p:txBody>
          <a:bodyPr>
            <a:normAutofit/>
          </a:bodyPr>
          <a:lstStyle/>
          <a:p>
            <a:pPr marL="0" indent="0" algn="ctr">
              <a:buNone/>
            </a:pPr>
            <a:r>
              <a:rPr lang="en-US" sz="6000" dirty="0" smtClean="0"/>
              <a:t>What do you being called to do by God?</a:t>
            </a:r>
          </a:p>
          <a:p>
            <a:endParaRPr lang="en-US" sz="3000" dirty="0" smtClean="0"/>
          </a:p>
        </p:txBody>
      </p:sp>
    </p:spTree>
    <p:extLst>
      <p:ext uri="{BB962C8B-B14F-4D97-AF65-F5344CB8AC3E}">
        <p14:creationId xmlns:p14="http://schemas.microsoft.com/office/powerpoint/2010/main" val="39564783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Stuff Jesus Says (SJS+)</a:t>
            </a:r>
            <a:endParaRPr lang="en-US" dirty="0"/>
          </a:p>
        </p:txBody>
      </p:sp>
      <p:sp>
        <p:nvSpPr>
          <p:cNvPr id="3" name="Content Placeholder 2"/>
          <p:cNvSpPr>
            <a:spLocks noGrp="1"/>
          </p:cNvSpPr>
          <p:nvPr>
            <p:ph idx="1"/>
          </p:nvPr>
        </p:nvSpPr>
        <p:spPr/>
        <p:txBody>
          <a:bodyPr>
            <a:normAutofit fontScale="92500"/>
          </a:bodyPr>
          <a:lstStyle/>
          <a:p>
            <a:r>
              <a:rPr lang="en-US" dirty="0" smtClean="0"/>
              <a:t>Matthew 28:19-20</a:t>
            </a:r>
          </a:p>
          <a:p>
            <a:pPr marL="0" indent="0">
              <a:buNone/>
            </a:pPr>
            <a:r>
              <a:rPr lang="en-US" sz="3600" dirty="0" smtClean="0">
                <a:solidFill>
                  <a:srgbClr val="FF0000"/>
                </a:solidFill>
              </a:rPr>
              <a:t>‘Go </a:t>
            </a:r>
            <a:r>
              <a:rPr lang="en-US" sz="3600" dirty="0">
                <a:solidFill>
                  <a:srgbClr val="FF0000"/>
                </a:solidFill>
              </a:rPr>
              <a:t>therefore and make disciples of all nations, baptizing them in the name of the Father and of the Son and of the Holy Spirit, and teaching them to obey everything that I have commanded you. And remember, I am with you always, to the end of the age.’</a:t>
            </a:r>
            <a:endParaRPr lang="en-US" sz="3600" dirty="0">
              <a:solidFill>
                <a:srgbClr val="FF0000"/>
              </a:solidFill>
            </a:endParaRPr>
          </a:p>
        </p:txBody>
      </p:sp>
    </p:spTree>
    <p:extLst>
      <p:ext uri="{BB962C8B-B14F-4D97-AF65-F5344CB8AC3E}">
        <p14:creationId xmlns:p14="http://schemas.microsoft.com/office/powerpoint/2010/main" val="25165103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t>
            </a:r>
            <a:endParaRPr lang="en-US" dirty="0"/>
          </a:p>
        </p:txBody>
      </p:sp>
      <p:sp>
        <p:nvSpPr>
          <p:cNvPr id="3" name="Content Placeholder 2"/>
          <p:cNvSpPr>
            <a:spLocks noGrp="1"/>
          </p:cNvSpPr>
          <p:nvPr>
            <p:ph idx="1"/>
          </p:nvPr>
        </p:nvSpPr>
        <p:spPr/>
        <p:txBody>
          <a:bodyPr>
            <a:normAutofit/>
          </a:bodyPr>
          <a:lstStyle/>
          <a:p>
            <a:pPr marL="0" indent="0" algn="ctr">
              <a:buNone/>
            </a:pPr>
            <a:r>
              <a:rPr lang="en-US" sz="6000" dirty="0" smtClean="0"/>
              <a:t>What will it look like when you do it?</a:t>
            </a:r>
          </a:p>
          <a:p>
            <a:endParaRPr lang="en-US" sz="3000" dirty="0" smtClean="0"/>
          </a:p>
        </p:txBody>
      </p:sp>
    </p:spTree>
    <p:extLst>
      <p:ext uri="{BB962C8B-B14F-4D97-AF65-F5344CB8AC3E}">
        <p14:creationId xmlns:p14="http://schemas.microsoft.com/office/powerpoint/2010/main" val="12681842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a:t>
            </a:r>
            <a:endParaRPr lang="en-US" dirty="0"/>
          </a:p>
        </p:txBody>
      </p:sp>
      <p:sp>
        <p:nvSpPr>
          <p:cNvPr id="3" name="Content Placeholder 2"/>
          <p:cNvSpPr>
            <a:spLocks noGrp="1"/>
          </p:cNvSpPr>
          <p:nvPr>
            <p:ph idx="1"/>
          </p:nvPr>
        </p:nvSpPr>
        <p:spPr/>
        <p:txBody>
          <a:bodyPr>
            <a:normAutofit/>
          </a:bodyPr>
          <a:lstStyle/>
          <a:p>
            <a:pPr marL="0" indent="0" algn="ctr">
              <a:buNone/>
            </a:pPr>
            <a:r>
              <a:rPr lang="en-US" sz="6000" dirty="0" smtClean="0"/>
              <a:t>What are the measurable objectives?</a:t>
            </a:r>
          </a:p>
          <a:p>
            <a:endParaRPr lang="en-US" sz="3000" dirty="0" smtClean="0"/>
          </a:p>
        </p:txBody>
      </p:sp>
    </p:spTree>
    <p:extLst>
      <p:ext uri="{BB962C8B-B14F-4D97-AF65-F5344CB8AC3E}">
        <p14:creationId xmlns:p14="http://schemas.microsoft.com/office/powerpoint/2010/main" val="12681842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Strategies</a:t>
            </a:r>
            <a:endParaRPr lang="en-US" dirty="0"/>
          </a:p>
        </p:txBody>
      </p:sp>
      <p:sp>
        <p:nvSpPr>
          <p:cNvPr id="3" name="Content Placeholder 2"/>
          <p:cNvSpPr>
            <a:spLocks noGrp="1"/>
          </p:cNvSpPr>
          <p:nvPr>
            <p:ph idx="1"/>
          </p:nvPr>
        </p:nvSpPr>
        <p:spPr/>
        <p:txBody>
          <a:bodyPr>
            <a:normAutofit/>
          </a:bodyPr>
          <a:lstStyle/>
          <a:p>
            <a:pPr marL="0" indent="0" algn="ctr">
              <a:buNone/>
            </a:pPr>
            <a:r>
              <a:rPr lang="en-US" sz="6000" dirty="0" smtClean="0"/>
              <a:t>What are the specific tasks that will be accomplished?</a:t>
            </a:r>
          </a:p>
          <a:p>
            <a:endParaRPr lang="en-US" sz="3000" dirty="0" smtClean="0"/>
          </a:p>
        </p:txBody>
      </p:sp>
    </p:spTree>
    <p:extLst>
      <p:ext uri="{BB962C8B-B14F-4D97-AF65-F5344CB8AC3E}">
        <p14:creationId xmlns:p14="http://schemas.microsoft.com/office/powerpoint/2010/main" val="12681842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Arrangement</a:t>
            </a:r>
            <a:endParaRPr lang="en-US" dirty="0"/>
          </a:p>
        </p:txBody>
      </p:sp>
      <p:sp>
        <p:nvSpPr>
          <p:cNvPr id="3" name="Content Placeholder 2"/>
          <p:cNvSpPr>
            <a:spLocks noGrp="1"/>
          </p:cNvSpPr>
          <p:nvPr>
            <p:ph idx="1"/>
          </p:nvPr>
        </p:nvSpPr>
        <p:spPr/>
        <p:txBody>
          <a:bodyPr>
            <a:normAutofit/>
          </a:bodyPr>
          <a:lstStyle/>
          <a:p>
            <a:pPr marL="0" indent="0" algn="ctr">
              <a:buNone/>
            </a:pPr>
            <a:r>
              <a:rPr lang="en-US" sz="3000" u="sng" dirty="0" smtClean="0"/>
              <a:t>Questions for any and all programs</a:t>
            </a:r>
          </a:p>
          <a:p>
            <a:r>
              <a:rPr lang="en-US" sz="3000" dirty="0" smtClean="0"/>
              <a:t>Where do you see God in this?</a:t>
            </a:r>
          </a:p>
          <a:p>
            <a:r>
              <a:rPr lang="en-US" sz="3000" dirty="0" smtClean="0"/>
              <a:t>What does the Bible say about this?</a:t>
            </a:r>
          </a:p>
          <a:p>
            <a:r>
              <a:rPr lang="en-US" sz="3000" dirty="0" smtClean="0"/>
              <a:t>How is this inviting to others?</a:t>
            </a:r>
          </a:p>
          <a:p>
            <a:r>
              <a:rPr lang="en-US" sz="3000" dirty="0" smtClean="0"/>
              <a:t>How is this good stewardship?</a:t>
            </a:r>
          </a:p>
        </p:txBody>
      </p:sp>
    </p:spTree>
    <p:extLst>
      <p:ext uri="{BB962C8B-B14F-4D97-AF65-F5344CB8AC3E}">
        <p14:creationId xmlns:p14="http://schemas.microsoft.com/office/powerpoint/2010/main" val="35258222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Arrangement</a:t>
            </a:r>
            <a:endParaRPr lang="en-US" dirty="0"/>
          </a:p>
        </p:txBody>
      </p:sp>
      <p:sp>
        <p:nvSpPr>
          <p:cNvPr id="3" name="Content Placeholder 2"/>
          <p:cNvSpPr>
            <a:spLocks noGrp="1"/>
          </p:cNvSpPr>
          <p:nvPr>
            <p:ph idx="1"/>
          </p:nvPr>
        </p:nvSpPr>
        <p:spPr/>
        <p:txBody>
          <a:bodyPr>
            <a:normAutofit/>
          </a:bodyPr>
          <a:lstStyle/>
          <a:p>
            <a:pPr marL="0" indent="0" algn="ctr">
              <a:buNone/>
            </a:pPr>
            <a:r>
              <a:rPr lang="en-US" sz="3000" dirty="0" smtClean="0"/>
              <a:t> Strategic Model</a:t>
            </a:r>
          </a:p>
          <a:p>
            <a:r>
              <a:rPr lang="en-US" sz="3000" dirty="0" smtClean="0"/>
              <a:t>Includes Mission, Vision and Goals</a:t>
            </a:r>
          </a:p>
          <a:p>
            <a:r>
              <a:rPr lang="en-US" sz="3000" dirty="0" smtClean="0"/>
              <a:t>Begs important questions</a:t>
            </a:r>
          </a:p>
          <a:p>
            <a:r>
              <a:rPr lang="en-US" sz="3000" dirty="0" smtClean="0"/>
              <a:t>Structures work with vision</a:t>
            </a:r>
          </a:p>
          <a:p>
            <a:r>
              <a:rPr lang="en-US" sz="3000" dirty="0" smtClean="0"/>
              <a:t>Delineates ministries</a:t>
            </a:r>
          </a:p>
          <a:p>
            <a:r>
              <a:rPr lang="en-US" sz="3000" dirty="0" smtClean="0"/>
              <a:t>Identifies leaders</a:t>
            </a:r>
          </a:p>
          <a:p>
            <a:pPr marL="0" indent="0" algn="ctr">
              <a:buNone/>
            </a:pPr>
            <a:endParaRPr lang="en-US" sz="3000" dirty="0" smtClean="0"/>
          </a:p>
        </p:txBody>
      </p:sp>
    </p:spTree>
    <p:extLst>
      <p:ext uri="{BB962C8B-B14F-4D97-AF65-F5344CB8AC3E}">
        <p14:creationId xmlns:p14="http://schemas.microsoft.com/office/powerpoint/2010/main" val="26757220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Arrangement</a:t>
            </a:r>
            <a:endParaRPr lang="en-US" dirty="0"/>
          </a:p>
        </p:txBody>
      </p:sp>
      <p:pic>
        <p:nvPicPr>
          <p:cNvPr id="4" name="Content Placeholder 3" descr="Vision 2014.pdf"/>
          <p:cNvPicPr>
            <a:picLocks noGrp="1" noChangeAspect="1"/>
          </p:cNvPicPr>
          <p:nvPr>
            <p:ph idx="1"/>
          </p:nvPr>
        </p:nvPicPr>
        <p:blipFill>
          <a:blip r:embed="rId3">
            <a:extLst>
              <a:ext uri="{28A0092B-C50C-407E-A947-70E740481C1C}">
                <a14:useLocalDpi xmlns:a14="http://schemas.microsoft.com/office/drawing/2010/main" val="0"/>
              </a:ext>
            </a:extLst>
          </a:blip>
          <a:srcRect l="-18181" r="-18181"/>
          <a:stretch>
            <a:fillRect/>
          </a:stretch>
        </p:blipFill>
        <p:spPr>
          <a:xfrm>
            <a:off x="-395862" y="1072207"/>
            <a:ext cx="10050273" cy="5785793"/>
          </a:xfrm>
        </p:spPr>
      </p:pic>
    </p:spTree>
    <p:extLst>
      <p:ext uri="{BB962C8B-B14F-4D97-AF65-F5344CB8AC3E}">
        <p14:creationId xmlns:p14="http://schemas.microsoft.com/office/powerpoint/2010/main" val="17320921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Arrangement</a:t>
            </a:r>
            <a:endParaRPr lang="en-US" dirty="0"/>
          </a:p>
        </p:txBody>
      </p:sp>
      <p:sp>
        <p:nvSpPr>
          <p:cNvPr id="3" name="Content Placeholder 2"/>
          <p:cNvSpPr>
            <a:spLocks noGrp="1"/>
          </p:cNvSpPr>
          <p:nvPr>
            <p:ph idx="1"/>
          </p:nvPr>
        </p:nvSpPr>
        <p:spPr/>
        <p:txBody>
          <a:bodyPr/>
          <a:lstStyle/>
          <a:p>
            <a:r>
              <a:rPr lang="en-US" dirty="0" smtClean="0">
                <a:solidFill>
                  <a:srgbClr val="008000"/>
                </a:solidFill>
              </a:rPr>
              <a:t>Pick the low hanging fruit! (SJS-)</a:t>
            </a:r>
            <a:endParaRPr lang="en-US" dirty="0">
              <a:solidFill>
                <a:srgbClr val="008000"/>
              </a:solidFill>
            </a:endParaRPr>
          </a:p>
        </p:txBody>
      </p:sp>
      <p:pic>
        <p:nvPicPr>
          <p:cNvPr id="5" name="Picture 4"/>
          <p:cNvPicPr>
            <a:picLocks noChangeAspect="1"/>
          </p:cNvPicPr>
          <p:nvPr/>
        </p:nvPicPr>
        <p:blipFill>
          <a:blip r:embed="rId3"/>
          <a:stretch>
            <a:fillRect/>
          </a:stretch>
        </p:blipFill>
        <p:spPr>
          <a:xfrm>
            <a:off x="2716596" y="2357472"/>
            <a:ext cx="5843919" cy="4449727"/>
          </a:xfrm>
          <a:prstGeom prst="rect">
            <a:avLst/>
          </a:prstGeom>
        </p:spPr>
      </p:pic>
    </p:spTree>
    <p:extLst>
      <p:ext uri="{BB962C8B-B14F-4D97-AF65-F5344CB8AC3E}">
        <p14:creationId xmlns:p14="http://schemas.microsoft.com/office/powerpoint/2010/main" val="31469964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Arrangement</a:t>
            </a:r>
            <a:endParaRPr lang="en-US" dirty="0"/>
          </a:p>
        </p:txBody>
      </p:sp>
      <p:sp>
        <p:nvSpPr>
          <p:cNvPr id="3" name="Content Placeholder 2"/>
          <p:cNvSpPr>
            <a:spLocks noGrp="1"/>
          </p:cNvSpPr>
          <p:nvPr>
            <p:ph idx="1"/>
          </p:nvPr>
        </p:nvSpPr>
        <p:spPr/>
        <p:txBody>
          <a:bodyPr/>
          <a:lstStyle/>
          <a:p>
            <a:r>
              <a:rPr lang="en-US" dirty="0" smtClean="0">
                <a:solidFill>
                  <a:srgbClr val="008000"/>
                </a:solidFill>
              </a:rPr>
              <a:t>Let it die(SJS-)</a:t>
            </a:r>
            <a:endParaRPr lang="en-US" dirty="0">
              <a:solidFill>
                <a:srgbClr val="008000"/>
              </a:solidFill>
            </a:endParaRPr>
          </a:p>
        </p:txBody>
      </p:sp>
      <p:pic>
        <p:nvPicPr>
          <p:cNvPr id="4" name="Picture 3"/>
          <p:cNvPicPr>
            <a:picLocks noChangeAspect="1"/>
          </p:cNvPicPr>
          <p:nvPr/>
        </p:nvPicPr>
        <p:blipFill>
          <a:blip r:embed="rId3"/>
          <a:stretch>
            <a:fillRect/>
          </a:stretch>
        </p:blipFill>
        <p:spPr>
          <a:xfrm>
            <a:off x="4532541" y="1585354"/>
            <a:ext cx="4291884" cy="5272646"/>
          </a:xfrm>
          <a:prstGeom prst="rect">
            <a:avLst/>
          </a:prstGeom>
        </p:spPr>
      </p:pic>
    </p:spTree>
    <p:extLst>
      <p:ext uri="{BB962C8B-B14F-4D97-AF65-F5344CB8AC3E}">
        <p14:creationId xmlns:p14="http://schemas.microsoft.com/office/powerpoint/2010/main" val="1318890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Church</a:t>
            </a:r>
            <a:endParaRPr lang="en-US" dirty="0"/>
          </a:p>
        </p:txBody>
      </p:sp>
      <p:sp>
        <p:nvSpPr>
          <p:cNvPr id="3" name="Content Placeholder 2"/>
          <p:cNvSpPr>
            <a:spLocks noGrp="1"/>
          </p:cNvSpPr>
          <p:nvPr>
            <p:ph idx="1"/>
          </p:nvPr>
        </p:nvSpPr>
        <p:spPr/>
        <p:txBody>
          <a:bodyPr>
            <a:normAutofit/>
          </a:bodyPr>
          <a:lstStyle/>
          <a:p>
            <a:pPr marL="0" indent="0" algn="ctr">
              <a:buNone/>
            </a:pPr>
            <a:r>
              <a:rPr lang="en-US" sz="6000" b="1" dirty="0" smtClean="0"/>
              <a:t>What does the church have to offer to the world?</a:t>
            </a:r>
            <a:endParaRPr lang="en-US" sz="6000" b="1" dirty="0"/>
          </a:p>
          <a:p>
            <a:pPr marL="0" indent="0">
              <a:buNone/>
            </a:pPr>
            <a:endParaRPr lang="en-US" dirty="0"/>
          </a:p>
        </p:txBody>
      </p:sp>
    </p:spTree>
    <p:extLst>
      <p:ext uri="{BB962C8B-B14F-4D97-AF65-F5344CB8AC3E}">
        <p14:creationId xmlns:p14="http://schemas.microsoft.com/office/powerpoint/2010/main" val="17631684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Promotion</a:t>
            </a:r>
            <a:endParaRPr lang="en-US" dirty="0"/>
          </a:p>
        </p:txBody>
      </p:sp>
      <p:sp>
        <p:nvSpPr>
          <p:cNvPr id="3" name="Content Placeholder 2"/>
          <p:cNvSpPr>
            <a:spLocks noGrp="1"/>
          </p:cNvSpPr>
          <p:nvPr>
            <p:ph idx="1"/>
          </p:nvPr>
        </p:nvSpPr>
        <p:spPr/>
        <p:txBody>
          <a:bodyPr>
            <a:normAutofit/>
          </a:bodyPr>
          <a:lstStyle/>
          <a:p>
            <a:pPr marL="0" indent="0" algn="ctr">
              <a:buNone/>
            </a:pPr>
            <a:r>
              <a:rPr lang="en-US" sz="6000" dirty="0" smtClean="0">
                <a:solidFill>
                  <a:srgbClr val="333333"/>
                </a:solidFill>
              </a:rPr>
              <a:t>How do you promote programs at your church?</a:t>
            </a:r>
            <a:endParaRPr lang="en-US" sz="6000" dirty="0">
              <a:solidFill>
                <a:srgbClr val="333333"/>
              </a:solidFill>
            </a:endParaRPr>
          </a:p>
        </p:txBody>
      </p:sp>
    </p:spTree>
    <p:extLst>
      <p:ext uri="{BB962C8B-B14F-4D97-AF65-F5344CB8AC3E}">
        <p14:creationId xmlns:p14="http://schemas.microsoft.com/office/powerpoint/2010/main" val="8171967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Promotion</a:t>
            </a:r>
            <a:endParaRPr lang="en-US" dirty="0"/>
          </a:p>
        </p:txBody>
      </p:sp>
      <p:sp>
        <p:nvSpPr>
          <p:cNvPr id="3" name="Content Placeholder 2"/>
          <p:cNvSpPr>
            <a:spLocks noGrp="1"/>
          </p:cNvSpPr>
          <p:nvPr>
            <p:ph idx="1"/>
          </p:nvPr>
        </p:nvSpPr>
        <p:spPr/>
        <p:txBody>
          <a:bodyPr>
            <a:normAutofit/>
          </a:bodyPr>
          <a:lstStyle/>
          <a:p>
            <a:pPr marL="0" indent="0">
              <a:buNone/>
            </a:pPr>
            <a:r>
              <a:rPr lang="en-US" sz="3200" dirty="0" smtClean="0"/>
              <a:t>Answer Basic journalistic questions:</a:t>
            </a:r>
          </a:p>
          <a:p>
            <a:r>
              <a:rPr lang="en-US" sz="3200" dirty="0" smtClean="0"/>
              <a:t>Who?</a:t>
            </a:r>
          </a:p>
          <a:p>
            <a:r>
              <a:rPr lang="en-US" sz="3200" dirty="0" smtClean="0"/>
              <a:t>What?</a:t>
            </a:r>
          </a:p>
          <a:p>
            <a:r>
              <a:rPr lang="en-US" sz="3200" dirty="0" smtClean="0"/>
              <a:t>When?</a:t>
            </a:r>
          </a:p>
          <a:p>
            <a:r>
              <a:rPr lang="en-US" sz="3200" dirty="0" smtClean="0"/>
              <a:t>Where?</a:t>
            </a:r>
          </a:p>
          <a:p>
            <a:r>
              <a:rPr lang="en-US" sz="3200" dirty="0" smtClean="0"/>
              <a:t>Why?</a:t>
            </a:r>
            <a:endParaRPr lang="en-US" sz="3200" dirty="0"/>
          </a:p>
        </p:txBody>
      </p:sp>
    </p:spTree>
    <p:extLst>
      <p:ext uri="{BB962C8B-B14F-4D97-AF65-F5344CB8AC3E}">
        <p14:creationId xmlns:p14="http://schemas.microsoft.com/office/powerpoint/2010/main" val="1714044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Promotion</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sz="6000" b="1" dirty="0" smtClean="0"/>
              <a:t>Who?</a:t>
            </a:r>
          </a:p>
          <a:p>
            <a:r>
              <a:rPr lang="en-US" sz="3200" dirty="0" smtClean="0"/>
              <a:t>“Everyone is invited”</a:t>
            </a:r>
          </a:p>
          <a:p>
            <a:r>
              <a:rPr lang="en-US" sz="3200" dirty="0" smtClean="0"/>
              <a:t>“Y’all come?”</a:t>
            </a:r>
          </a:p>
          <a:p>
            <a:r>
              <a:rPr lang="en-US" sz="3200" dirty="0" smtClean="0"/>
              <a:t>“Join us”</a:t>
            </a:r>
          </a:p>
          <a:p>
            <a:r>
              <a:rPr lang="en-US" sz="3200" dirty="0" smtClean="0"/>
              <a:t>Kids</a:t>
            </a:r>
          </a:p>
          <a:p>
            <a:r>
              <a:rPr lang="en-US" sz="3200" dirty="0" smtClean="0"/>
              <a:t>Adults</a:t>
            </a:r>
          </a:p>
          <a:p>
            <a:r>
              <a:rPr lang="en-US" sz="3200" dirty="0" smtClean="0"/>
              <a:t>Girls</a:t>
            </a:r>
            <a:endParaRPr lang="en-US" sz="3200" dirty="0"/>
          </a:p>
        </p:txBody>
      </p:sp>
    </p:spTree>
    <p:extLst>
      <p:ext uri="{BB962C8B-B14F-4D97-AF65-F5344CB8AC3E}">
        <p14:creationId xmlns:p14="http://schemas.microsoft.com/office/powerpoint/2010/main" val="16756345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Promotion</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sz="6000" b="1" dirty="0" smtClean="0"/>
              <a:t>What?</a:t>
            </a:r>
          </a:p>
          <a:p>
            <a:r>
              <a:rPr lang="en-US" sz="3200" dirty="0" smtClean="0"/>
              <a:t>“Supper”</a:t>
            </a:r>
          </a:p>
          <a:p>
            <a:r>
              <a:rPr lang="en-US" sz="3200" dirty="0" smtClean="0"/>
              <a:t>“Reception”</a:t>
            </a:r>
          </a:p>
          <a:p>
            <a:r>
              <a:rPr lang="en-US" sz="3200" dirty="0" smtClean="0"/>
              <a:t>“Coffee Hour”</a:t>
            </a:r>
          </a:p>
          <a:p>
            <a:r>
              <a:rPr lang="en-US" sz="3200" dirty="0" smtClean="0"/>
              <a:t>“Bible Study”</a:t>
            </a:r>
          </a:p>
          <a:p>
            <a:r>
              <a:rPr lang="en-US" sz="3200" dirty="0" smtClean="0"/>
              <a:t>“Youth Group”</a:t>
            </a:r>
          </a:p>
          <a:p>
            <a:r>
              <a:rPr lang="en-US" sz="3200" dirty="0" smtClean="0"/>
              <a:t>“Formation”</a:t>
            </a:r>
          </a:p>
          <a:p>
            <a:endParaRPr lang="en-US" sz="3200" dirty="0"/>
          </a:p>
        </p:txBody>
      </p:sp>
    </p:spTree>
    <p:extLst>
      <p:ext uri="{BB962C8B-B14F-4D97-AF65-F5344CB8AC3E}">
        <p14:creationId xmlns:p14="http://schemas.microsoft.com/office/powerpoint/2010/main" val="40518539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Promotion</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sz="6000" b="1" dirty="0" smtClean="0"/>
              <a:t>When?</a:t>
            </a:r>
          </a:p>
          <a:p>
            <a:r>
              <a:rPr lang="en-US" sz="3200" dirty="0" smtClean="0"/>
              <a:t>“Tomorrow”</a:t>
            </a:r>
          </a:p>
          <a:p>
            <a:r>
              <a:rPr lang="en-US" sz="3200" dirty="0" smtClean="0"/>
              <a:t>“Next week”</a:t>
            </a:r>
          </a:p>
          <a:p>
            <a:r>
              <a:rPr lang="en-US" sz="3200" dirty="0" smtClean="0"/>
              <a:t>“Tuesday”</a:t>
            </a:r>
          </a:p>
          <a:p>
            <a:r>
              <a:rPr lang="en-US" sz="3200" dirty="0" smtClean="0"/>
              <a:t>“This afternoon”</a:t>
            </a:r>
          </a:p>
          <a:p>
            <a:r>
              <a:rPr lang="en-US" sz="3200" dirty="0" smtClean="0"/>
              <a:t>“Every week”</a:t>
            </a:r>
          </a:p>
          <a:p>
            <a:r>
              <a:rPr lang="en-US" sz="3200" dirty="0" smtClean="0"/>
              <a:t>“Daily”</a:t>
            </a:r>
            <a:endParaRPr lang="en-US" sz="3200" dirty="0"/>
          </a:p>
        </p:txBody>
      </p:sp>
    </p:spTree>
    <p:extLst>
      <p:ext uri="{BB962C8B-B14F-4D97-AF65-F5344CB8AC3E}">
        <p14:creationId xmlns:p14="http://schemas.microsoft.com/office/powerpoint/2010/main" val="40518539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Promotion</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sz="6000" b="1" dirty="0" smtClean="0"/>
              <a:t>Where?</a:t>
            </a:r>
          </a:p>
          <a:p>
            <a:r>
              <a:rPr lang="en-US" sz="3200" dirty="0" smtClean="0"/>
              <a:t>Upstairs</a:t>
            </a:r>
          </a:p>
          <a:p>
            <a:r>
              <a:rPr lang="en-US" sz="3200" dirty="0" smtClean="0"/>
              <a:t>In the church</a:t>
            </a:r>
          </a:p>
          <a:p>
            <a:r>
              <a:rPr lang="en-US" sz="3200" dirty="0" smtClean="0"/>
              <a:t>Outside</a:t>
            </a:r>
          </a:p>
          <a:p>
            <a:r>
              <a:rPr lang="en-US" sz="3200" dirty="0" smtClean="0"/>
              <a:t>Next door</a:t>
            </a:r>
          </a:p>
          <a:p>
            <a:r>
              <a:rPr lang="en-US" sz="3200" dirty="0" smtClean="0"/>
              <a:t>John’s House</a:t>
            </a:r>
          </a:p>
          <a:p>
            <a:r>
              <a:rPr lang="en-US" sz="3200" dirty="0" smtClean="0"/>
              <a:t>Lounge</a:t>
            </a:r>
          </a:p>
          <a:p>
            <a:endParaRPr lang="en-US" sz="3200" dirty="0"/>
          </a:p>
        </p:txBody>
      </p:sp>
    </p:spTree>
    <p:extLst>
      <p:ext uri="{BB962C8B-B14F-4D97-AF65-F5344CB8AC3E}">
        <p14:creationId xmlns:p14="http://schemas.microsoft.com/office/powerpoint/2010/main" val="40518539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Promotion</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sz="6000" b="1" dirty="0" smtClean="0"/>
              <a:t>Why?</a:t>
            </a:r>
          </a:p>
          <a:p>
            <a:r>
              <a:rPr lang="en-US" sz="3200" dirty="0" smtClean="0"/>
              <a:t>Fun</a:t>
            </a:r>
          </a:p>
          <a:p>
            <a:r>
              <a:rPr lang="en-US" sz="3200" dirty="0" smtClean="0"/>
              <a:t>Fellowship</a:t>
            </a:r>
          </a:p>
          <a:p>
            <a:r>
              <a:rPr lang="en-US" sz="3200" dirty="0" smtClean="0"/>
              <a:t>Inspiration</a:t>
            </a:r>
          </a:p>
          <a:p>
            <a:r>
              <a:rPr lang="en-US" sz="3200" dirty="0" smtClean="0"/>
              <a:t>Comfort</a:t>
            </a:r>
          </a:p>
          <a:p>
            <a:r>
              <a:rPr lang="en-US" sz="3200" dirty="0" smtClean="0"/>
              <a:t>Healing</a:t>
            </a:r>
          </a:p>
          <a:p>
            <a:r>
              <a:rPr lang="en-US" sz="3200" dirty="0" smtClean="0"/>
              <a:t>Discussion</a:t>
            </a:r>
          </a:p>
          <a:p>
            <a:pPr marL="0" indent="0">
              <a:buNone/>
            </a:pPr>
            <a:endParaRPr lang="en-US" sz="3200" dirty="0"/>
          </a:p>
        </p:txBody>
      </p:sp>
    </p:spTree>
    <p:extLst>
      <p:ext uri="{BB962C8B-B14F-4D97-AF65-F5344CB8AC3E}">
        <p14:creationId xmlns:p14="http://schemas.microsoft.com/office/powerpoint/2010/main" val="40518539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Church Bulletin Generator</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14078890"/>
              </p:ext>
            </p:extLst>
          </p:nvPr>
        </p:nvGraphicFramePr>
        <p:xfrm>
          <a:off x="779463" y="1828801"/>
          <a:ext cx="7913005" cy="4406493"/>
        </p:xfrm>
        <a:graphic>
          <a:graphicData uri="http://schemas.openxmlformats.org/drawingml/2006/table">
            <a:tbl>
              <a:tblPr firstRow="1" bandRow="1">
                <a:tableStyleId>{5C22544A-7EE6-4342-B048-85BDC9FD1C3A}</a:tableStyleId>
              </a:tblPr>
              <a:tblGrid>
                <a:gridCol w="1582601"/>
                <a:gridCol w="1582601"/>
                <a:gridCol w="1582601"/>
                <a:gridCol w="1582601"/>
                <a:gridCol w="1582601"/>
              </a:tblGrid>
              <a:tr h="629499">
                <a:tc>
                  <a:txBody>
                    <a:bodyPr/>
                    <a:lstStyle/>
                    <a:p>
                      <a:pPr algn="ctr" fontAlgn="b"/>
                      <a:r>
                        <a:rPr lang="en-US" sz="1800" b="1" i="0" u="sng" strike="noStrike" dirty="0">
                          <a:solidFill>
                            <a:srgbClr val="000000"/>
                          </a:solidFill>
                          <a:effectLst/>
                          <a:latin typeface="Calibri (Body)"/>
                        </a:rPr>
                        <a:t>Who</a:t>
                      </a:r>
                    </a:p>
                  </a:txBody>
                  <a:tcPr marL="12700" marR="12700" marT="12700" marB="0" anchor="b"/>
                </a:tc>
                <a:tc>
                  <a:txBody>
                    <a:bodyPr/>
                    <a:lstStyle/>
                    <a:p>
                      <a:pPr algn="ctr" fontAlgn="b"/>
                      <a:r>
                        <a:rPr lang="en-US" sz="1800" b="1" i="0" u="sng" strike="noStrike">
                          <a:solidFill>
                            <a:srgbClr val="000000"/>
                          </a:solidFill>
                          <a:effectLst/>
                          <a:latin typeface="Calibri (Body)"/>
                        </a:rPr>
                        <a:t>What</a:t>
                      </a:r>
                    </a:p>
                  </a:txBody>
                  <a:tcPr marL="12700" marR="12700" marT="12700" marB="0" anchor="b"/>
                </a:tc>
                <a:tc>
                  <a:txBody>
                    <a:bodyPr/>
                    <a:lstStyle/>
                    <a:p>
                      <a:pPr algn="ctr" fontAlgn="b"/>
                      <a:r>
                        <a:rPr lang="en-US" sz="1800" b="1" i="0" u="sng" strike="noStrike">
                          <a:solidFill>
                            <a:srgbClr val="000000"/>
                          </a:solidFill>
                          <a:effectLst/>
                          <a:latin typeface="Calibri (Body)"/>
                        </a:rPr>
                        <a:t>When</a:t>
                      </a:r>
                    </a:p>
                  </a:txBody>
                  <a:tcPr marL="12700" marR="12700" marT="12700" marB="0" anchor="b"/>
                </a:tc>
                <a:tc>
                  <a:txBody>
                    <a:bodyPr/>
                    <a:lstStyle/>
                    <a:p>
                      <a:pPr algn="ctr" fontAlgn="b"/>
                      <a:r>
                        <a:rPr lang="en-US" sz="1800" b="1" i="0" u="sng" strike="noStrike">
                          <a:solidFill>
                            <a:srgbClr val="000000"/>
                          </a:solidFill>
                          <a:effectLst/>
                          <a:latin typeface="Calibri (Body)"/>
                        </a:rPr>
                        <a:t>Where</a:t>
                      </a:r>
                    </a:p>
                  </a:txBody>
                  <a:tcPr marL="12700" marR="12700" marT="12700" marB="0" anchor="b"/>
                </a:tc>
                <a:tc>
                  <a:txBody>
                    <a:bodyPr/>
                    <a:lstStyle/>
                    <a:p>
                      <a:pPr algn="ctr" fontAlgn="b"/>
                      <a:r>
                        <a:rPr lang="en-US" sz="1800" b="1" i="0" u="sng" strike="noStrike">
                          <a:solidFill>
                            <a:srgbClr val="000000"/>
                          </a:solidFill>
                          <a:effectLst/>
                          <a:latin typeface="Calibri (Body)"/>
                        </a:rPr>
                        <a:t>Why</a:t>
                      </a:r>
                    </a:p>
                  </a:txBody>
                  <a:tcPr marL="12700" marR="12700" marT="12700" marB="0" anchor="b"/>
                </a:tc>
              </a:tr>
              <a:tr h="629499">
                <a:tc>
                  <a:txBody>
                    <a:bodyPr/>
                    <a:lstStyle/>
                    <a:p>
                      <a:pPr algn="ctr" fontAlgn="b"/>
                      <a:r>
                        <a:rPr lang="en-US" sz="1800" b="0" i="0" u="none" strike="noStrike">
                          <a:solidFill>
                            <a:srgbClr val="000000"/>
                          </a:solidFill>
                          <a:effectLst/>
                          <a:latin typeface="Calibri (Body)"/>
                        </a:rPr>
                        <a:t>Everyone is invited</a:t>
                      </a:r>
                    </a:p>
                  </a:txBody>
                  <a:tcPr marL="12700" marR="12700" marT="12700" marB="0" anchor="b"/>
                </a:tc>
                <a:tc>
                  <a:txBody>
                    <a:bodyPr/>
                    <a:lstStyle/>
                    <a:p>
                      <a:pPr algn="ctr" fontAlgn="b"/>
                      <a:r>
                        <a:rPr lang="en-US" sz="1800" b="0" i="0" u="none" strike="noStrike" dirty="0">
                          <a:solidFill>
                            <a:srgbClr val="000000"/>
                          </a:solidFill>
                          <a:effectLst/>
                          <a:latin typeface="Calibri (Body)"/>
                        </a:rPr>
                        <a:t>Supper </a:t>
                      </a:r>
                    </a:p>
                  </a:txBody>
                  <a:tcPr marL="12700" marR="12700" marT="12700" marB="0" anchor="b"/>
                </a:tc>
                <a:tc>
                  <a:txBody>
                    <a:bodyPr/>
                    <a:lstStyle/>
                    <a:p>
                      <a:pPr algn="ctr" fontAlgn="b"/>
                      <a:r>
                        <a:rPr lang="en-US" sz="1800" b="0" i="0" u="none" strike="noStrike" dirty="0">
                          <a:solidFill>
                            <a:srgbClr val="000000"/>
                          </a:solidFill>
                          <a:effectLst/>
                          <a:latin typeface="Calibri (Body)"/>
                        </a:rPr>
                        <a:t>Tomorrow</a:t>
                      </a:r>
                    </a:p>
                  </a:txBody>
                  <a:tcPr marL="12700" marR="12700" marT="12700" marB="0" anchor="b"/>
                </a:tc>
                <a:tc>
                  <a:txBody>
                    <a:bodyPr/>
                    <a:lstStyle/>
                    <a:p>
                      <a:pPr algn="ctr" fontAlgn="b"/>
                      <a:r>
                        <a:rPr lang="en-US" sz="1800" b="0" i="0" u="none" strike="noStrike">
                          <a:solidFill>
                            <a:srgbClr val="000000"/>
                          </a:solidFill>
                          <a:effectLst/>
                          <a:latin typeface="Calibri (Body)"/>
                        </a:rPr>
                        <a:t>Upstairs</a:t>
                      </a:r>
                    </a:p>
                  </a:txBody>
                  <a:tcPr marL="12700" marR="12700" marT="12700" marB="0" anchor="b"/>
                </a:tc>
                <a:tc>
                  <a:txBody>
                    <a:bodyPr/>
                    <a:lstStyle/>
                    <a:p>
                      <a:pPr algn="ctr" fontAlgn="b"/>
                      <a:r>
                        <a:rPr lang="en-US" sz="1800" b="0" i="0" u="none" strike="noStrike">
                          <a:solidFill>
                            <a:srgbClr val="000000"/>
                          </a:solidFill>
                          <a:effectLst/>
                          <a:latin typeface="Calibri (Body)"/>
                        </a:rPr>
                        <a:t>Fun</a:t>
                      </a:r>
                    </a:p>
                  </a:txBody>
                  <a:tcPr marL="12700" marR="12700" marT="12700" marB="0" anchor="b"/>
                </a:tc>
              </a:tr>
              <a:tr h="629499">
                <a:tc>
                  <a:txBody>
                    <a:bodyPr/>
                    <a:lstStyle/>
                    <a:p>
                      <a:pPr algn="ctr" fontAlgn="b"/>
                      <a:r>
                        <a:rPr lang="en-US" sz="1800" b="0" i="0" u="none" strike="noStrike">
                          <a:solidFill>
                            <a:srgbClr val="000000"/>
                          </a:solidFill>
                          <a:effectLst/>
                          <a:latin typeface="Calibri (Body)"/>
                        </a:rPr>
                        <a:t>Y'all come</a:t>
                      </a:r>
                    </a:p>
                  </a:txBody>
                  <a:tcPr marL="12700" marR="12700" marT="12700" marB="0" anchor="b"/>
                </a:tc>
                <a:tc>
                  <a:txBody>
                    <a:bodyPr/>
                    <a:lstStyle/>
                    <a:p>
                      <a:pPr algn="ctr" fontAlgn="b"/>
                      <a:r>
                        <a:rPr lang="en-US" sz="1800" b="0" i="0" u="none" strike="noStrike">
                          <a:solidFill>
                            <a:srgbClr val="000000"/>
                          </a:solidFill>
                          <a:effectLst/>
                          <a:latin typeface="Calibri (Body)"/>
                        </a:rPr>
                        <a:t>Reception</a:t>
                      </a:r>
                    </a:p>
                  </a:txBody>
                  <a:tcPr marL="12700" marR="12700" marT="12700" marB="0" anchor="b"/>
                </a:tc>
                <a:tc>
                  <a:txBody>
                    <a:bodyPr/>
                    <a:lstStyle/>
                    <a:p>
                      <a:pPr algn="ctr" fontAlgn="b"/>
                      <a:r>
                        <a:rPr lang="en-US" sz="1800" b="0" i="0" u="none" strike="noStrike" dirty="0">
                          <a:solidFill>
                            <a:srgbClr val="000000"/>
                          </a:solidFill>
                          <a:effectLst/>
                          <a:latin typeface="Calibri (Body)"/>
                        </a:rPr>
                        <a:t>Next Week</a:t>
                      </a:r>
                    </a:p>
                  </a:txBody>
                  <a:tcPr marL="12700" marR="12700" marT="12700" marB="0" anchor="b"/>
                </a:tc>
                <a:tc>
                  <a:txBody>
                    <a:bodyPr/>
                    <a:lstStyle/>
                    <a:p>
                      <a:pPr algn="ctr" fontAlgn="b"/>
                      <a:r>
                        <a:rPr lang="en-US" sz="1800" b="0" i="0" u="none" strike="noStrike" dirty="0">
                          <a:solidFill>
                            <a:srgbClr val="000000"/>
                          </a:solidFill>
                          <a:effectLst/>
                          <a:latin typeface="Calibri (Body)"/>
                        </a:rPr>
                        <a:t>In the church</a:t>
                      </a:r>
                    </a:p>
                  </a:txBody>
                  <a:tcPr marL="12700" marR="12700" marT="12700" marB="0" anchor="b"/>
                </a:tc>
                <a:tc>
                  <a:txBody>
                    <a:bodyPr/>
                    <a:lstStyle/>
                    <a:p>
                      <a:pPr algn="ctr" fontAlgn="b"/>
                      <a:r>
                        <a:rPr lang="en-US" sz="1800" b="0" i="0" u="none" strike="noStrike" dirty="0">
                          <a:solidFill>
                            <a:srgbClr val="000000"/>
                          </a:solidFill>
                          <a:effectLst/>
                          <a:latin typeface="Calibri (Body)"/>
                        </a:rPr>
                        <a:t>Fellowship</a:t>
                      </a:r>
                    </a:p>
                  </a:txBody>
                  <a:tcPr marL="12700" marR="12700" marT="12700" marB="0" anchor="b"/>
                </a:tc>
              </a:tr>
              <a:tr h="629499">
                <a:tc>
                  <a:txBody>
                    <a:bodyPr/>
                    <a:lstStyle/>
                    <a:p>
                      <a:pPr algn="ctr" fontAlgn="b"/>
                      <a:r>
                        <a:rPr lang="en-US" sz="1800" b="0" i="0" u="none" strike="noStrike">
                          <a:solidFill>
                            <a:srgbClr val="000000"/>
                          </a:solidFill>
                          <a:effectLst/>
                          <a:latin typeface="Calibri (Body)"/>
                        </a:rPr>
                        <a:t>Join us</a:t>
                      </a:r>
                    </a:p>
                  </a:txBody>
                  <a:tcPr marL="12700" marR="12700" marT="12700" marB="0" anchor="b"/>
                </a:tc>
                <a:tc>
                  <a:txBody>
                    <a:bodyPr/>
                    <a:lstStyle/>
                    <a:p>
                      <a:pPr algn="ctr" fontAlgn="b"/>
                      <a:r>
                        <a:rPr lang="en-US" sz="1800" b="0" i="0" u="none" strike="noStrike">
                          <a:solidFill>
                            <a:srgbClr val="000000"/>
                          </a:solidFill>
                          <a:effectLst/>
                          <a:latin typeface="Calibri (Body)"/>
                        </a:rPr>
                        <a:t>Coffee Hour</a:t>
                      </a:r>
                    </a:p>
                  </a:txBody>
                  <a:tcPr marL="12700" marR="12700" marT="12700" marB="0" anchor="b"/>
                </a:tc>
                <a:tc>
                  <a:txBody>
                    <a:bodyPr/>
                    <a:lstStyle/>
                    <a:p>
                      <a:pPr algn="ctr" fontAlgn="b"/>
                      <a:r>
                        <a:rPr lang="en-US" sz="1800" b="0" i="0" u="none" strike="noStrike">
                          <a:solidFill>
                            <a:srgbClr val="000000"/>
                          </a:solidFill>
                          <a:effectLst/>
                          <a:latin typeface="Calibri (Body)"/>
                        </a:rPr>
                        <a:t>Tuesday</a:t>
                      </a:r>
                    </a:p>
                  </a:txBody>
                  <a:tcPr marL="12700" marR="12700" marT="12700" marB="0" anchor="b"/>
                </a:tc>
                <a:tc>
                  <a:txBody>
                    <a:bodyPr/>
                    <a:lstStyle/>
                    <a:p>
                      <a:pPr algn="ctr" fontAlgn="b"/>
                      <a:r>
                        <a:rPr lang="en-US" sz="1800" b="0" i="0" u="none" strike="noStrike" dirty="0">
                          <a:solidFill>
                            <a:srgbClr val="000000"/>
                          </a:solidFill>
                          <a:effectLst/>
                          <a:latin typeface="Calibri (Body)"/>
                        </a:rPr>
                        <a:t>Outside</a:t>
                      </a:r>
                    </a:p>
                  </a:txBody>
                  <a:tcPr marL="12700" marR="12700" marT="12700" marB="0" anchor="b"/>
                </a:tc>
                <a:tc>
                  <a:txBody>
                    <a:bodyPr/>
                    <a:lstStyle/>
                    <a:p>
                      <a:pPr algn="ctr" fontAlgn="b"/>
                      <a:r>
                        <a:rPr lang="en-US" sz="1800" b="0" i="0" u="none" strike="noStrike">
                          <a:solidFill>
                            <a:srgbClr val="000000"/>
                          </a:solidFill>
                          <a:effectLst/>
                          <a:latin typeface="Calibri (Body)"/>
                        </a:rPr>
                        <a:t>Inspiration</a:t>
                      </a:r>
                    </a:p>
                  </a:txBody>
                  <a:tcPr marL="12700" marR="12700" marT="12700" marB="0" anchor="b"/>
                </a:tc>
              </a:tr>
              <a:tr h="629499">
                <a:tc>
                  <a:txBody>
                    <a:bodyPr/>
                    <a:lstStyle/>
                    <a:p>
                      <a:pPr algn="ctr" fontAlgn="b"/>
                      <a:r>
                        <a:rPr lang="en-US" sz="1800" b="0" i="0" u="none" strike="noStrike">
                          <a:solidFill>
                            <a:srgbClr val="000000"/>
                          </a:solidFill>
                          <a:effectLst/>
                          <a:latin typeface="Calibri (Body)"/>
                        </a:rPr>
                        <a:t>Kids</a:t>
                      </a:r>
                    </a:p>
                  </a:txBody>
                  <a:tcPr marL="12700" marR="12700" marT="12700" marB="0" anchor="b"/>
                </a:tc>
                <a:tc>
                  <a:txBody>
                    <a:bodyPr/>
                    <a:lstStyle/>
                    <a:p>
                      <a:pPr algn="ctr" fontAlgn="b"/>
                      <a:r>
                        <a:rPr lang="en-US" sz="1800" b="0" i="0" u="none" strike="noStrike">
                          <a:solidFill>
                            <a:srgbClr val="000000"/>
                          </a:solidFill>
                          <a:effectLst/>
                          <a:latin typeface="Calibri (Body)"/>
                        </a:rPr>
                        <a:t>Bible Study</a:t>
                      </a:r>
                    </a:p>
                  </a:txBody>
                  <a:tcPr marL="12700" marR="12700" marT="12700" marB="0" anchor="b"/>
                </a:tc>
                <a:tc>
                  <a:txBody>
                    <a:bodyPr/>
                    <a:lstStyle/>
                    <a:p>
                      <a:pPr algn="ctr" fontAlgn="b"/>
                      <a:r>
                        <a:rPr lang="en-US" sz="1800" b="0" i="0" u="none" strike="noStrike">
                          <a:solidFill>
                            <a:srgbClr val="000000"/>
                          </a:solidFill>
                          <a:effectLst/>
                          <a:latin typeface="Calibri (Body)"/>
                        </a:rPr>
                        <a:t>This afternoon</a:t>
                      </a:r>
                    </a:p>
                  </a:txBody>
                  <a:tcPr marL="12700" marR="12700" marT="12700" marB="0" anchor="b"/>
                </a:tc>
                <a:tc>
                  <a:txBody>
                    <a:bodyPr/>
                    <a:lstStyle/>
                    <a:p>
                      <a:pPr algn="ctr" fontAlgn="b"/>
                      <a:r>
                        <a:rPr lang="en-US" sz="1800" b="0" i="0" u="none" strike="noStrike" dirty="0">
                          <a:solidFill>
                            <a:srgbClr val="000000"/>
                          </a:solidFill>
                          <a:effectLst/>
                          <a:latin typeface="Calibri (Body)"/>
                        </a:rPr>
                        <a:t>Next door</a:t>
                      </a:r>
                    </a:p>
                  </a:txBody>
                  <a:tcPr marL="12700" marR="12700" marT="12700" marB="0" anchor="b"/>
                </a:tc>
                <a:tc>
                  <a:txBody>
                    <a:bodyPr/>
                    <a:lstStyle/>
                    <a:p>
                      <a:pPr algn="ctr" fontAlgn="b"/>
                      <a:r>
                        <a:rPr lang="en-US" sz="1800" b="0" i="0" u="none" strike="noStrike">
                          <a:solidFill>
                            <a:srgbClr val="000000"/>
                          </a:solidFill>
                          <a:effectLst/>
                          <a:latin typeface="Calibri (Body)"/>
                        </a:rPr>
                        <a:t>Comfort</a:t>
                      </a:r>
                    </a:p>
                  </a:txBody>
                  <a:tcPr marL="12700" marR="12700" marT="12700" marB="0" anchor="b"/>
                </a:tc>
              </a:tr>
              <a:tr h="629499">
                <a:tc>
                  <a:txBody>
                    <a:bodyPr/>
                    <a:lstStyle/>
                    <a:p>
                      <a:pPr algn="ctr" fontAlgn="b"/>
                      <a:r>
                        <a:rPr lang="en-US" sz="1800" b="0" i="0" u="none" strike="noStrike">
                          <a:solidFill>
                            <a:srgbClr val="000000"/>
                          </a:solidFill>
                          <a:effectLst/>
                          <a:latin typeface="Calibri (Body)"/>
                        </a:rPr>
                        <a:t>Adults</a:t>
                      </a:r>
                    </a:p>
                  </a:txBody>
                  <a:tcPr marL="12700" marR="12700" marT="12700" marB="0" anchor="b"/>
                </a:tc>
                <a:tc>
                  <a:txBody>
                    <a:bodyPr/>
                    <a:lstStyle/>
                    <a:p>
                      <a:pPr algn="ctr" fontAlgn="b"/>
                      <a:r>
                        <a:rPr lang="en-US" sz="1800" b="0" i="0" u="none" strike="noStrike">
                          <a:solidFill>
                            <a:srgbClr val="000000"/>
                          </a:solidFill>
                          <a:effectLst/>
                          <a:latin typeface="Calibri (Body)"/>
                        </a:rPr>
                        <a:t>Youth Group</a:t>
                      </a:r>
                    </a:p>
                  </a:txBody>
                  <a:tcPr marL="12700" marR="12700" marT="12700" marB="0" anchor="b"/>
                </a:tc>
                <a:tc>
                  <a:txBody>
                    <a:bodyPr/>
                    <a:lstStyle/>
                    <a:p>
                      <a:pPr algn="ctr" fontAlgn="b"/>
                      <a:r>
                        <a:rPr lang="en-US" sz="1800" b="0" i="0" u="none" strike="noStrike">
                          <a:solidFill>
                            <a:srgbClr val="000000"/>
                          </a:solidFill>
                          <a:effectLst/>
                          <a:latin typeface="Calibri (Body)"/>
                        </a:rPr>
                        <a:t>Every Week</a:t>
                      </a:r>
                    </a:p>
                  </a:txBody>
                  <a:tcPr marL="12700" marR="12700" marT="12700" marB="0" anchor="b"/>
                </a:tc>
                <a:tc>
                  <a:txBody>
                    <a:bodyPr/>
                    <a:lstStyle/>
                    <a:p>
                      <a:pPr algn="ctr" fontAlgn="b"/>
                      <a:r>
                        <a:rPr lang="en-US" sz="1800" b="0" i="0" u="none" strike="noStrike" dirty="0" smtClean="0">
                          <a:solidFill>
                            <a:srgbClr val="000000"/>
                          </a:solidFill>
                          <a:effectLst/>
                          <a:latin typeface="Calibri (Body)"/>
                        </a:rPr>
                        <a:t>John’s House</a:t>
                      </a:r>
                      <a:endParaRPr lang="en-US" sz="1800" b="0" i="0" u="none" strike="noStrike" dirty="0">
                        <a:solidFill>
                          <a:srgbClr val="000000"/>
                        </a:solidFill>
                        <a:effectLst/>
                        <a:latin typeface="Calibri (Body)"/>
                      </a:endParaRPr>
                    </a:p>
                  </a:txBody>
                  <a:tcPr marL="12700" marR="12700" marT="12700" marB="0" anchor="b"/>
                </a:tc>
                <a:tc>
                  <a:txBody>
                    <a:bodyPr/>
                    <a:lstStyle/>
                    <a:p>
                      <a:pPr algn="ctr" fontAlgn="b"/>
                      <a:r>
                        <a:rPr lang="en-US" sz="1800" b="0" i="0" u="none" strike="noStrike">
                          <a:solidFill>
                            <a:srgbClr val="000000"/>
                          </a:solidFill>
                          <a:effectLst/>
                          <a:latin typeface="Calibri (Body)"/>
                        </a:rPr>
                        <a:t>Healing</a:t>
                      </a:r>
                    </a:p>
                  </a:txBody>
                  <a:tcPr marL="12700" marR="12700" marT="12700" marB="0" anchor="b"/>
                </a:tc>
              </a:tr>
              <a:tr h="629499">
                <a:tc>
                  <a:txBody>
                    <a:bodyPr/>
                    <a:lstStyle/>
                    <a:p>
                      <a:pPr algn="ctr" fontAlgn="b"/>
                      <a:r>
                        <a:rPr lang="en-US" sz="1800" b="0" i="0" u="none" strike="noStrike">
                          <a:solidFill>
                            <a:srgbClr val="000000"/>
                          </a:solidFill>
                          <a:effectLst/>
                          <a:latin typeface="Calibri (Body)"/>
                        </a:rPr>
                        <a:t>Girls</a:t>
                      </a:r>
                    </a:p>
                  </a:txBody>
                  <a:tcPr marL="12700" marR="12700" marT="12700" marB="0" anchor="b"/>
                </a:tc>
                <a:tc>
                  <a:txBody>
                    <a:bodyPr/>
                    <a:lstStyle/>
                    <a:p>
                      <a:pPr algn="ctr" fontAlgn="b"/>
                      <a:r>
                        <a:rPr lang="en-US" sz="1800" b="0" i="0" u="none" strike="noStrike">
                          <a:solidFill>
                            <a:srgbClr val="000000"/>
                          </a:solidFill>
                          <a:effectLst/>
                          <a:latin typeface="Calibri (Body)"/>
                        </a:rPr>
                        <a:t>Formation</a:t>
                      </a:r>
                    </a:p>
                  </a:txBody>
                  <a:tcPr marL="12700" marR="12700" marT="12700" marB="0" anchor="b"/>
                </a:tc>
                <a:tc>
                  <a:txBody>
                    <a:bodyPr/>
                    <a:lstStyle/>
                    <a:p>
                      <a:pPr algn="ctr" fontAlgn="b"/>
                      <a:r>
                        <a:rPr lang="en-US" sz="1800" b="0" i="0" u="none" strike="noStrike">
                          <a:solidFill>
                            <a:srgbClr val="000000"/>
                          </a:solidFill>
                          <a:effectLst/>
                          <a:latin typeface="Calibri (Body)"/>
                        </a:rPr>
                        <a:t>Daily</a:t>
                      </a:r>
                    </a:p>
                  </a:txBody>
                  <a:tcPr marL="12700" marR="12700" marT="12700" marB="0" anchor="b"/>
                </a:tc>
                <a:tc>
                  <a:txBody>
                    <a:bodyPr/>
                    <a:lstStyle/>
                    <a:p>
                      <a:pPr algn="ctr" fontAlgn="b"/>
                      <a:r>
                        <a:rPr lang="en-US" sz="1800" b="0" i="0" u="none" strike="noStrike">
                          <a:solidFill>
                            <a:srgbClr val="000000"/>
                          </a:solidFill>
                          <a:effectLst/>
                          <a:latin typeface="Calibri (Body)"/>
                        </a:rPr>
                        <a:t>Lounge</a:t>
                      </a:r>
                    </a:p>
                  </a:txBody>
                  <a:tcPr marL="12700" marR="12700" marT="12700" marB="0" anchor="b"/>
                </a:tc>
                <a:tc>
                  <a:txBody>
                    <a:bodyPr/>
                    <a:lstStyle/>
                    <a:p>
                      <a:pPr algn="ctr" fontAlgn="b"/>
                      <a:r>
                        <a:rPr lang="en-US" sz="1800" b="0" i="0" u="none" strike="noStrike" dirty="0">
                          <a:solidFill>
                            <a:srgbClr val="000000"/>
                          </a:solidFill>
                          <a:effectLst/>
                          <a:latin typeface="Calibri (Body)"/>
                        </a:rPr>
                        <a:t>Discussion</a:t>
                      </a:r>
                    </a:p>
                  </a:txBody>
                  <a:tcPr marL="12700" marR="12700" marT="12700" marB="0" anchor="b"/>
                </a:tc>
              </a:tr>
            </a:tbl>
          </a:graphicData>
        </a:graphic>
      </p:graphicFrame>
    </p:spTree>
    <p:extLst>
      <p:ext uri="{BB962C8B-B14F-4D97-AF65-F5344CB8AC3E}">
        <p14:creationId xmlns:p14="http://schemas.microsoft.com/office/powerpoint/2010/main" val="30727305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New Announcement</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0216247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Arrangement</a:t>
            </a:r>
            <a:endParaRPr lang="en-US" dirty="0"/>
          </a:p>
        </p:txBody>
      </p:sp>
      <p:pic>
        <p:nvPicPr>
          <p:cNvPr id="4" name="Picture 3" descr="Liturgical_year.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1542" y="1781511"/>
            <a:ext cx="5072458" cy="5064533"/>
          </a:xfrm>
          <a:prstGeom prst="rect">
            <a:avLst/>
          </a:prstGeom>
        </p:spPr>
      </p:pic>
      <p:sp>
        <p:nvSpPr>
          <p:cNvPr id="6" name="TextBox 5"/>
          <p:cNvSpPr txBox="1"/>
          <p:nvPr/>
        </p:nvSpPr>
        <p:spPr>
          <a:xfrm>
            <a:off x="560805" y="2127918"/>
            <a:ext cx="3100919" cy="4308872"/>
          </a:xfrm>
          <a:prstGeom prst="rect">
            <a:avLst/>
          </a:prstGeom>
          <a:noFill/>
        </p:spPr>
        <p:txBody>
          <a:bodyPr wrap="square" rtlCol="0">
            <a:spAutoFit/>
          </a:bodyPr>
          <a:lstStyle/>
          <a:p>
            <a:pPr marL="285750" indent="-285750">
              <a:buFont typeface="Arial"/>
              <a:buChar char="•"/>
            </a:pPr>
            <a:r>
              <a:rPr lang="en-US" sz="3200" dirty="0" smtClean="0"/>
              <a:t>Worship</a:t>
            </a:r>
          </a:p>
          <a:p>
            <a:pPr marL="285750" indent="-285750">
              <a:buFont typeface="Arial"/>
              <a:buChar char="•"/>
            </a:pPr>
            <a:r>
              <a:rPr lang="en-US" sz="3200" dirty="0" smtClean="0"/>
              <a:t>Outreach</a:t>
            </a:r>
          </a:p>
          <a:p>
            <a:pPr marL="285750" indent="-285750">
              <a:buFont typeface="Arial"/>
              <a:buChar char="•"/>
            </a:pPr>
            <a:r>
              <a:rPr lang="en-US" sz="3200" dirty="0" smtClean="0"/>
              <a:t>Fellowship</a:t>
            </a:r>
          </a:p>
          <a:p>
            <a:pPr marL="285750" indent="-285750">
              <a:buFont typeface="Arial"/>
              <a:buChar char="•"/>
            </a:pPr>
            <a:r>
              <a:rPr lang="en-US" sz="3200" dirty="0" smtClean="0"/>
              <a:t>Spiritual Enrichment</a:t>
            </a:r>
          </a:p>
          <a:p>
            <a:pPr marL="285750" indent="-285750">
              <a:buFont typeface="Arial"/>
              <a:buChar char="•"/>
            </a:pPr>
            <a:r>
              <a:rPr lang="en-US" sz="3200" dirty="0" smtClean="0"/>
              <a:t>Youth</a:t>
            </a:r>
          </a:p>
          <a:p>
            <a:pPr marL="285750" indent="-285750">
              <a:buFont typeface="Arial"/>
              <a:buChar char="•"/>
            </a:pPr>
            <a:r>
              <a:rPr lang="en-US" sz="3200" dirty="0" smtClean="0"/>
              <a:t>Music &amp; Arts</a:t>
            </a:r>
          </a:p>
          <a:p>
            <a:pPr marL="285750" indent="-285750">
              <a:buFont typeface="Arial"/>
              <a:buChar char="•"/>
            </a:pPr>
            <a:r>
              <a:rPr lang="en-US" sz="3200" dirty="0" smtClean="0"/>
              <a:t>Support</a:t>
            </a:r>
          </a:p>
          <a:p>
            <a:endParaRPr lang="en-US" dirty="0"/>
          </a:p>
        </p:txBody>
      </p:sp>
    </p:spTree>
    <p:extLst>
      <p:ext uri="{BB962C8B-B14F-4D97-AF65-F5344CB8AC3E}">
        <p14:creationId xmlns:p14="http://schemas.microsoft.com/office/powerpoint/2010/main" val="1369140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Church</a:t>
            </a:r>
            <a:endParaRPr lang="en-US" dirty="0"/>
          </a:p>
        </p:txBody>
      </p:sp>
      <p:sp>
        <p:nvSpPr>
          <p:cNvPr id="3" name="Content Placeholder 2"/>
          <p:cNvSpPr>
            <a:spLocks noGrp="1"/>
          </p:cNvSpPr>
          <p:nvPr>
            <p:ph idx="1"/>
          </p:nvPr>
        </p:nvSpPr>
        <p:spPr/>
        <p:txBody>
          <a:bodyPr>
            <a:normAutofit/>
          </a:bodyPr>
          <a:lstStyle/>
          <a:p>
            <a:pPr marL="0" indent="0" algn="ctr">
              <a:buNone/>
            </a:pPr>
            <a:r>
              <a:rPr lang="en-US" sz="6000" b="1" dirty="0" smtClean="0"/>
              <a:t>Why is church vitality important?</a:t>
            </a:r>
            <a:endParaRPr lang="en-US" sz="6000" b="1" dirty="0"/>
          </a:p>
          <a:p>
            <a:pPr marL="0" indent="0">
              <a:buNone/>
            </a:pPr>
            <a:endParaRPr lang="en-US" dirty="0"/>
          </a:p>
        </p:txBody>
      </p:sp>
    </p:spTree>
    <p:extLst>
      <p:ext uri="{BB962C8B-B14F-4D97-AF65-F5344CB8AC3E}">
        <p14:creationId xmlns:p14="http://schemas.microsoft.com/office/powerpoint/2010/main" val="2167121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Arrangement</a:t>
            </a:r>
            <a:endParaRPr lang="en-US" dirty="0"/>
          </a:p>
        </p:txBody>
      </p:sp>
      <p:pic>
        <p:nvPicPr>
          <p:cNvPr id="4" name="Content Placeholder 3" descr="Sunday Planning Calendar-15 Overview.pdf"/>
          <p:cNvPicPr>
            <a:picLocks noGrp="1" noChangeAspect="1"/>
          </p:cNvPicPr>
          <p:nvPr>
            <p:ph idx="1"/>
          </p:nvPr>
        </p:nvPicPr>
        <p:blipFill>
          <a:blip r:embed="rId3">
            <a:extLst>
              <a:ext uri="{28A0092B-C50C-407E-A947-70E740481C1C}">
                <a14:useLocalDpi xmlns:a14="http://schemas.microsoft.com/office/drawing/2010/main" val="0"/>
              </a:ext>
            </a:extLst>
          </a:blip>
          <a:srcRect l="-7093" r="-7093"/>
          <a:stretch>
            <a:fillRect/>
          </a:stretch>
        </p:blipFill>
        <p:spPr>
          <a:xfrm>
            <a:off x="-445342" y="1405251"/>
            <a:ext cx="10242928" cy="5804397"/>
          </a:xfrm>
        </p:spPr>
      </p:pic>
    </p:spTree>
    <p:extLst>
      <p:ext uri="{BB962C8B-B14F-4D97-AF65-F5344CB8AC3E}">
        <p14:creationId xmlns:p14="http://schemas.microsoft.com/office/powerpoint/2010/main" val="24648307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 John Says (SJS-)</a:t>
            </a:r>
            <a:endParaRPr lang="en-US" dirty="0"/>
          </a:p>
        </p:txBody>
      </p:sp>
      <p:sp>
        <p:nvSpPr>
          <p:cNvPr id="3" name="Content Placeholder 2"/>
          <p:cNvSpPr>
            <a:spLocks noGrp="1"/>
          </p:cNvSpPr>
          <p:nvPr>
            <p:ph idx="1"/>
          </p:nvPr>
        </p:nvSpPr>
        <p:spPr/>
        <p:txBody>
          <a:bodyPr>
            <a:normAutofit/>
          </a:bodyPr>
          <a:lstStyle/>
          <a:p>
            <a:pPr marL="0" indent="0" algn="ctr">
              <a:buNone/>
            </a:pPr>
            <a:r>
              <a:rPr lang="en-US" sz="20000" dirty="0" smtClean="0">
                <a:solidFill>
                  <a:srgbClr val="008000"/>
                </a:solidFill>
              </a:rPr>
              <a:t>Yes!!</a:t>
            </a:r>
          </a:p>
        </p:txBody>
      </p:sp>
    </p:spTree>
    <p:extLst>
      <p:ext uri="{BB962C8B-B14F-4D97-AF65-F5344CB8AC3E}">
        <p14:creationId xmlns:p14="http://schemas.microsoft.com/office/powerpoint/2010/main" val="20558506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Arrangements</a:t>
            </a:r>
            <a:endParaRPr lang="en-US" dirty="0"/>
          </a:p>
        </p:txBody>
      </p:sp>
      <p:sp>
        <p:nvSpPr>
          <p:cNvPr id="3" name="Content Placeholder 2"/>
          <p:cNvSpPr>
            <a:spLocks noGrp="1"/>
          </p:cNvSpPr>
          <p:nvPr>
            <p:ph idx="1"/>
          </p:nvPr>
        </p:nvSpPr>
        <p:spPr/>
        <p:txBody>
          <a:bodyPr/>
          <a:lstStyle/>
          <a:p>
            <a:r>
              <a:rPr lang="en-US" sz="4800" dirty="0" smtClean="0"/>
              <a:t>Leadership</a:t>
            </a:r>
          </a:p>
          <a:p>
            <a:r>
              <a:rPr lang="en-US" sz="4800" dirty="0" smtClean="0"/>
              <a:t>Programs</a:t>
            </a:r>
          </a:p>
          <a:p>
            <a:r>
              <a:rPr lang="en-US" sz="4800" dirty="0" smtClean="0"/>
              <a:t>Space</a:t>
            </a:r>
          </a:p>
          <a:p>
            <a:r>
              <a:rPr lang="en-US" sz="4800" dirty="0" smtClean="0"/>
              <a:t>Budget</a:t>
            </a:r>
          </a:p>
          <a:p>
            <a:endParaRPr lang="en-US" dirty="0" smtClean="0"/>
          </a:p>
          <a:p>
            <a:endParaRPr lang="en-US" dirty="0"/>
          </a:p>
        </p:txBody>
      </p:sp>
    </p:spTree>
    <p:extLst>
      <p:ext uri="{BB962C8B-B14F-4D97-AF65-F5344CB8AC3E}">
        <p14:creationId xmlns:p14="http://schemas.microsoft.com/office/powerpoint/2010/main" val="41724402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Church Buildings</a:t>
            </a:r>
            <a:endParaRPr lang="en-US" dirty="0"/>
          </a:p>
        </p:txBody>
      </p:sp>
      <p:sp>
        <p:nvSpPr>
          <p:cNvPr id="3" name="Content Placeholder 2"/>
          <p:cNvSpPr>
            <a:spLocks noGrp="1"/>
          </p:cNvSpPr>
          <p:nvPr>
            <p:ph idx="1"/>
          </p:nvPr>
        </p:nvSpPr>
        <p:spPr/>
        <p:txBody>
          <a:bodyPr/>
          <a:lstStyle/>
          <a:p>
            <a:pPr marL="0" indent="0" algn="ctr">
              <a:buNone/>
            </a:pPr>
            <a:r>
              <a:rPr lang="en-US" sz="6000" dirty="0" smtClean="0"/>
              <a:t>How do strategically align our space use to our mission and vision?</a:t>
            </a:r>
          </a:p>
          <a:p>
            <a:endParaRPr lang="en-US" dirty="0" smtClean="0"/>
          </a:p>
          <a:p>
            <a:endParaRPr lang="en-US" dirty="0"/>
          </a:p>
        </p:txBody>
      </p:sp>
    </p:spTree>
    <p:extLst>
      <p:ext uri="{BB962C8B-B14F-4D97-AF65-F5344CB8AC3E}">
        <p14:creationId xmlns:p14="http://schemas.microsoft.com/office/powerpoint/2010/main" val="4469965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1606408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Stuff Jesus Says (SJS+)</a:t>
            </a:r>
            <a:endParaRPr lang="en-US" dirty="0"/>
          </a:p>
        </p:txBody>
      </p:sp>
      <p:sp>
        <p:nvSpPr>
          <p:cNvPr id="3" name="Content Placeholder 2"/>
          <p:cNvSpPr>
            <a:spLocks noGrp="1"/>
          </p:cNvSpPr>
          <p:nvPr>
            <p:ph idx="1"/>
          </p:nvPr>
        </p:nvSpPr>
        <p:spPr/>
        <p:txBody>
          <a:bodyPr/>
          <a:lstStyle/>
          <a:p>
            <a:r>
              <a:rPr lang="en-US" dirty="0" smtClean="0"/>
              <a:t>John 2:19</a:t>
            </a:r>
          </a:p>
          <a:p>
            <a:pPr marL="0" indent="0">
              <a:buNone/>
            </a:pPr>
            <a:r>
              <a:rPr lang="en-US" sz="3600" dirty="0"/>
              <a:t>Jesus answered them, ‘</a:t>
            </a:r>
            <a:r>
              <a:rPr lang="en-US" sz="3600" dirty="0">
                <a:solidFill>
                  <a:srgbClr val="FF0000"/>
                </a:solidFill>
              </a:rPr>
              <a:t>Destroy this temple, and in three days I will raise it up.’</a:t>
            </a:r>
            <a:endParaRPr lang="en-US" sz="3600" dirty="0">
              <a:solidFill>
                <a:srgbClr val="FF0000"/>
              </a:solidFill>
            </a:endParaRPr>
          </a:p>
        </p:txBody>
      </p:sp>
    </p:spTree>
    <p:extLst>
      <p:ext uri="{BB962C8B-B14F-4D97-AF65-F5344CB8AC3E}">
        <p14:creationId xmlns:p14="http://schemas.microsoft.com/office/powerpoint/2010/main" val="2885902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Church Buildings</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pic>
        <p:nvPicPr>
          <p:cNvPr id="4" name="Picture 3" descr="DSCF16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6551" y="1509725"/>
            <a:ext cx="6911092" cy="5183319"/>
          </a:xfrm>
          <a:prstGeom prst="rect">
            <a:avLst/>
          </a:prstGeom>
        </p:spPr>
      </p:pic>
    </p:spTree>
    <p:extLst>
      <p:ext uri="{BB962C8B-B14F-4D97-AF65-F5344CB8AC3E}">
        <p14:creationId xmlns:p14="http://schemas.microsoft.com/office/powerpoint/2010/main" val="37990955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Church Buildings</a:t>
            </a:r>
            <a:endParaRPr lang="en-US" dirty="0"/>
          </a:p>
        </p:txBody>
      </p:sp>
      <p:sp>
        <p:nvSpPr>
          <p:cNvPr id="3" name="Content Placeholder 2"/>
          <p:cNvSpPr>
            <a:spLocks noGrp="1"/>
          </p:cNvSpPr>
          <p:nvPr>
            <p:ph idx="1"/>
          </p:nvPr>
        </p:nvSpPr>
        <p:spPr/>
        <p:txBody>
          <a:bodyPr>
            <a:normAutofit lnSpcReduction="10000"/>
          </a:bodyPr>
          <a:lstStyle/>
          <a:p>
            <a:endParaRPr lang="en-US" dirty="0" smtClean="0"/>
          </a:p>
          <a:p>
            <a:pPr marL="0" indent="0" algn="ctr">
              <a:buNone/>
            </a:pPr>
            <a:r>
              <a:rPr lang="en-US" dirty="0" smtClean="0"/>
              <a:t>Two Services on Sunday 8:00 &amp; 10:00 (Four Hours)</a:t>
            </a:r>
          </a:p>
          <a:p>
            <a:pPr marL="0" indent="0" algn="ctr">
              <a:buNone/>
            </a:pPr>
            <a:r>
              <a:rPr lang="en-US" sz="20000" dirty="0" smtClean="0"/>
              <a:t>2.38%</a:t>
            </a:r>
          </a:p>
          <a:p>
            <a:pPr marL="0" indent="0">
              <a:buNone/>
            </a:pPr>
            <a:endParaRPr lang="en-US" dirty="0"/>
          </a:p>
        </p:txBody>
      </p:sp>
    </p:spTree>
    <p:extLst>
      <p:ext uri="{BB962C8B-B14F-4D97-AF65-F5344CB8AC3E}">
        <p14:creationId xmlns:p14="http://schemas.microsoft.com/office/powerpoint/2010/main" val="7298331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Church Buildings</a:t>
            </a:r>
            <a:endParaRPr lang="en-US" dirty="0"/>
          </a:p>
        </p:txBody>
      </p:sp>
      <p:pic>
        <p:nvPicPr>
          <p:cNvPr id="4" name="Content Placeholder 3" descr="images.jpeg"/>
          <p:cNvPicPr>
            <a:picLocks noGrp="1" noChangeAspect="1"/>
          </p:cNvPicPr>
          <p:nvPr>
            <p:ph idx="1"/>
          </p:nvPr>
        </p:nvPicPr>
        <p:blipFill>
          <a:blip r:embed="rId3">
            <a:extLst>
              <a:ext uri="{28A0092B-C50C-407E-A947-70E740481C1C}">
                <a14:useLocalDpi xmlns:a14="http://schemas.microsoft.com/office/drawing/2010/main" val="0"/>
              </a:ext>
            </a:extLst>
          </a:blip>
          <a:srcRect l="-38234" r="-38234"/>
          <a:stretch>
            <a:fillRect/>
          </a:stretch>
        </p:blipFill>
        <p:spPr>
          <a:xfrm>
            <a:off x="346380" y="1583384"/>
            <a:ext cx="8820452" cy="4998318"/>
          </a:xfrm>
        </p:spPr>
      </p:pic>
    </p:spTree>
    <p:extLst>
      <p:ext uri="{BB962C8B-B14F-4D97-AF65-F5344CB8AC3E}">
        <p14:creationId xmlns:p14="http://schemas.microsoft.com/office/powerpoint/2010/main" val="23934282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a:t>
            </a:r>
            <a:endParaRPr lang="en-US" dirty="0"/>
          </a:p>
        </p:txBody>
      </p:sp>
      <p:sp>
        <p:nvSpPr>
          <p:cNvPr id="3" name="Content Placeholder 2"/>
          <p:cNvSpPr>
            <a:spLocks noGrp="1"/>
          </p:cNvSpPr>
          <p:nvPr>
            <p:ph idx="1"/>
          </p:nvPr>
        </p:nvSpPr>
        <p:spPr/>
        <p:txBody>
          <a:bodyPr>
            <a:normAutofit/>
          </a:bodyPr>
          <a:lstStyle/>
          <a:p>
            <a:r>
              <a:rPr lang="en-US" sz="4800" dirty="0" smtClean="0"/>
              <a:t>Inside?</a:t>
            </a:r>
          </a:p>
          <a:p>
            <a:r>
              <a:rPr lang="en-US" sz="4800" dirty="0" smtClean="0"/>
              <a:t>Outside?</a:t>
            </a:r>
          </a:p>
          <a:p>
            <a:r>
              <a:rPr lang="en-US" sz="4800" dirty="0" smtClean="0"/>
              <a:t>Holy?</a:t>
            </a:r>
          </a:p>
          <a:p>
            <a:r>
              <a:rPr lang="en-US" sz="4800" dirty="0" smtClean="0"/>
              <a:t>Community?</a:t>
            </a:r>
          </a:p>
          <a:p>
            <a:endParaRPr lang="en-US" dirty="0"/>
          </a:p>
        </p:txBody>
      </p:sp>
    </p:spTree>
    <p:extLst>
      <p:ext uri="{BB962C8B-B14F-4D97-AF65-F5344CB8AC3E}">
        <p14:creationId xmlns:p14="http://schemas.microsoft.com/office/powerpoint/2010/main" val="3774981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Church</a:t>
            </a:r>
            <a:endParaRPr lang="en-US" dirty="0"/>
          </a:p>
        </p:txBody>
      </p:sp>
      <p:sp>
        <p:nvSpPr>
          <p:cNvPr id="3" name="Content Placeholder 2"/>
          <p:cNvSpPr>
            <a:spLocks noGrp="1"/>
          </p:cNvSpPr>
          <p:nvPr>
            <p:ph idx="1"/>
          </p:nvPr>
        </p:nvSpPr>
        <p:spPr/>
        <p:txBody>
          <a:bodyPr>
            <a:normAutofit/>
          </a:bodyPr>
          <a:lstStyle/>
          <a:p>
            <a:pPr marL="0" indent="0" algn="ctr">
              <a:buNone/>
            </a:pPr>
            <a:r>
              <a:rPr lang="en-US" sz="6000" b="1" dirty="0" smtClean="0"/>
              <a:t>What can we do, working with Jesus, to support the church?</a:t>
            </a:r>
            <a:endParaRPr lang="en-US" sz="6000" b="1" dirty="0"/>
          </a:p>
          <a:p>
            <a:pPr marL="0" indent="0">
              <a:buNone/>
            </a:pPr>
            <a:endParaRPr lang="en-US" dirty="0"/>
          </a:p>
        </p:txBody>
      </p:sp>
    </p:spTree>
    <p:extLst>
      <p:ext uri="{BB962C8B-B14F-4D97-AF65-F5344CB8AC3E}">
        <p14:creationId xmlns:p14="http://schemas.microsoft.com/office/powerpoint/2010/main" val="19940936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a:t>
            </a:r>
            <a:endParaRPr lang="en-US" dirty="0"/>
          </a:p>
        </p:txBody>
      </p:sp>
      <p:sp>
        <p:nvSpPr>
          <p:cNvPr id="3" name="Content Placeholder 2"/>
          <p:cNvSpPr>
            <a:spLocks noGrp="1"/>
          </p:cNvSpPr>
          <p:nvPr>
            <p:ph idx="1"/>
          </p:nvPr>
        </p:nvSpPr>
        <p:spPr/>
        <p:txBody>
          <a:bodyPr>
            <a:normAutofit fontScale="92500"/>
          </a:bodyPr>
          <a:lstStyle/>
          <a:p>
            <a:r>
              <a:rPr lang="en-US" sz="4800" dirty="0" smtClean="0"/>
              <a:t>Who are we?</a:t>
            </a:r>
          </a:p>
          <a:p>
            <a:r>
              <a:rPr lang="en-US" sz="4800" dirty="0" smtClean="0"/>
              <a:t>Who do we want to be?</a:t>
            </a:r>
          </a:p>
          <a:p>
            <a:r>
              <a:rPr lang="en-US" sz="4800" dirty="0" smtClean="0"/>
              <a:t>What does our mission need?</a:t>
            </a:r>
          </a:p>
          <a:p>
            <a:r>
              <a:rPr lang="en-US" sz="4800" dirty="0" smtClean="0"/>
              <a:t>What does our vision need?</a:t>
            </a:r>
          </a:p>
          <a:p>
            <a:endParaRPr lang="en-US" dirty="0"/>
          </a:p>
        </p:txBody>
      </p:sp>
    </p:spTree>
    <p:extLst>
      <p:ext uri="{BB962C8B-B14F-4D97-AF65-F5344CB8AC3E}">
        <p14:creationId xmlns:p14="http://schemas.microsoft.com/office/powerpoint/2010/main" val="20077921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Arrangements</a:t>
            </a:r>
            <a:endParaRPr lang="en-US" dirty="0"/>
          </a:p>
        </p:txBody>
      </p:sp>
      <p:sp>
        <p:nvSpPr>
          <p:cNvPr id="3" name="Content Placeholder 2"/>
          <p:cNvSpPr>
            <a:spLocks noGrp="1"/>
          </p:cNvSpPr>
          <p:nvPr>
            <p:ph idx="1"/>
          </p:nvPr>
        </p:nvSpPr>
        <p:spPr/>
        <p:txBody>
          <a:bodyPr/>
          <a:lstStyle/>
          <a:p>
            <a:r>
              <a:rPr lang="en-US" sz="4800" dirty="0" smtClean="0"/>
              <a:t>Leadership</a:t>
            </a:r>
          </a:p>
          <a:p>
            <a:r>
              <a:rPr lang="en-US" sz="4800" dirty="0" smtClean="0"/>
              <a:t>Programs</a:t>
            </a:r>
          </a:p>
          <a:p>
            <a:r>
              <a:rPr lang="en-US" sz="4800" dirty="0" smtClean="0"/>
              <a:t>Space</a:t>
            </a:r>
          </a:p>
          <a:p>
            <a:r>
              <a:rPr lang="en-US" sz="4800" dirty="0" smtClean="0"/>
              <a:t>Budget</a:t>
            </a:r>
          </a:p>
          <a:p>
            <a:endParaRPr lang="en-US" dirty="0" smtClean="0"/>
          </a:p>
          <a:p>
            <a:endParaRPr lang="en-US" dirty="0"/>
          </a:p>
        </p:txBody>
      </p:sp>
    </p:spTree>
    <p:extLst>
      <p:ext uri="{BB962C8B-B14F-4D97-AF65-F5344CB8AC3E}">
        <p14:creationId xmlns:p14="http://schemas.microsoft.com/office/powerpoint/2010/main" val="16620200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a:t>
            </a:r>
            <a:endParaRPr lang="en-US" dirty="0"/>
          </a:p>
        </p:txBody>
      </p:sp>
      <p:sp>
        <p:nvSpPr>
          <p:cNvPr id="3" name="Content Placeholder 2"/>
          <p:cNvSpPr>
            <a:spLocks noGrp="1"/>
          </p:cNvSpPr>
          <p:nvPr>
            <p:ph idx="1"/>
          </p:nvPr>
        </p:nvSpPr>
        <p:spPr/>
        <p:txBody>
          <a:bodyPr/>
          <a:lstStyle/>
          <a:p>
            <a:pPr marL="0" indent="0" algn="ctr">
              <a:buNone/>
            </a:pPr>
            <a:r>
              <a:rPr lang="en-US" sz="6000" dirty="0" smtClean="0"/>
              <a:t>What does Jesus say about money?</a:t>
            </a:r>
          </a:p>
          <a:p>
            <a:endParaRPr lang="en-US" dirty="0"/>
          </a:p>
        </p:txBody>
      </p:sp>
    </p:spTree>
    <p:extLst>
      <p:ext uri="{BB962C8B-B14F-4D97-AF65-F5344CB8AC3E}">
        <p14:creationId xmlns:p14="http://schemas.microsoft.com/office/powerpoint/2010/main" val="32246622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 Arrangement</a:t>
            </a:r>
            <a:endParaRPr lang="en-US" dirty="0"/>
          </a:p>
        </p:txBody>
      </p:sp>
      <p:sp>
        <p:nvSpPr>
          <p:cNvPr id="3" name="Content Placeholder 2"/>
          <p:cNvSpPr>
            <a:spLocks noGrp="1"/>
          </p:cNvSpPr>
          <p:nvPr>
            <p:ph idx="1"/>
          </p:nvPr>
        </p:nvSpPr>
        <p:spPr/>
        <p:txBody>
          <a:bodyPr/>
          <a:lstStyle/>
          <a:p>
            <a:pPr marL="0" indent="0" algn="ctr">
              <a:buNone/>
            </a:pPr>
            <a:r>
              <a:rPr lang="en-US" sz="6000" dirty="0" smtClean="0"/>
              <a:t>What does Jesus say about money?</a:t>
            </a:r>
          </a:p>
          <a:p>
            <a:endParaRPr lang="en-US" dirty="0"/>
          </a:p>
        </p:txBody>
      </p:sp>
    </p:spTree>
    <p:extLst>
      <p:ext uri="{BB962C8B-B14F-4D97-AF65-F5344CB8AC3E}">
        <p14:creationId xmlns:p14="http://schemas.microsoft.com/office/powerpoint/2010/main" val="16965201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 Arrangement</a:t>
            </a:r>
            <a:endParaRPr lang="en-US" dirty="0"/>
          </a:p>
        </p:txBody>
      </p:sp>
      <p:sp>
        <p:nvSpPr>
          <p:cNvPr id="3" name="Content Placeholder 2"/>
          <p:cNvSpPr>
            <a:spLocks noGrp="1"/>
          </p:cNvSpPr>
          <p:nvPr>
            <p:ph idx="1"/>
          </p:nvPr>
        </p:nvSpPr>
        <p:spPr/>
        <p:txBody>
          <a:bodyPr>
            <a:normAutofit fontScale="70000" lnSpcReduction="20000"/>
          </a:bodyPr>
          <a:lstStyle/>
          <a:p>
            <a:pPr marL="0" indent="0" algn="ctr">
              <a:buNone/>
            </a:pPr>
            <a:r>
              <a:rPr lang="en-US" sz="6000" dirty="0" smtClean="0"/>
              <a:t>Luke 16:13</a:t>
            </a:r>
          </a:p>
          <a:p>
            <a:pPr marL="0" indent="0" algn="ctr">
              <a:buNone/>
            </a:pPr>
            <a:r>
              <a:rPr lang="en-US" sz="6000" dirty="0" smtClean="0">
                <a:solidFill>
                  <a:srgbClr val="FF0000"/>
                </a:solidFill>
              </a:rPr>
              <a:t>‘No </a:t>
            </a:r>
            <a:r>
              <a:rPr lang="en-US" sz="6000" dirty="0">
                <a:solidFill>
                  <a:srgbClr val="FF0000"/>
                </a:solidFill>
              </a:rPr>
              <a:t>slave can serve two masters; for a slave will either hate the one and love the other, or be devoted to the one and despise the other. You cannot serve God and wealth.’</a:t>
            </a:r>
            <a:endParaRPr lang="en-US" sz="6000" dirty="0" smtClean="0">
              <a:solidFill>
                <a:srgbClr val="FF0000"/>
              </a:solidFill>
            </a:endParaRPr>
          </a:p>
          <a:p>
            <a:endParaRPr lang="en-US" dirty="0"/>
          </a:p>
        </p:txBody>
      </p:sp>
    </p:spTree>
    <p:extLst>
      <p:ext uri="{BB962C8B-B14F-4D97-AF65-F5344CB8AC3E}">
        <p14:creationId xmlns:p14="http://schemas.microsoft.com/office/powerpoint/2010/main" val="36771803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 Arrangement</a:t>
            </a:r>
            <a:endParaRPr lang="en-US" dirty="0"/>
          </a:p>
        </p:txBody>
      </p:sp>
      <p:sp>
        <p:nvSpPr>
          <p:cNvPr id="3" name="Content Placeholder 2"/>
          <p:cNvSpPr>
            <a:spLocks noGrp="1"/>
          </p:cNvSpPr>
          <p:nvPr>
            <p:ph idx="1"/>
          </p:nvPr>
        </p:nvSpPr>
        <p:spPr/>
        <p:txBody>
          <a:bodyPr>
            <a:normAutofit fontScale="70000" lnSpcReduction="20000"/>
          </a:bodyPr>
          <a:lstStyle/>
          <a:p>
            <a:pPr marL="0" indent="0" algn="ctr">
              <a:buNone/>
            </a:pPr>
            <a:r>
              <a:rPr lang="en-US" sz="4800" dirty="0"/>
              <a:t>Matthew 6:19-</a:t>
            </a:r>
            <a:r>
              <a:rPr lang="en-US" sz="4800" dirty="0" smtClean="0"/>
              <a:t>21</a:t>
            </a:r>
          </a:p>
          <a:p>
            <a:pPr marL="0" indent="0" algn="ctr">
              <a:buNone/>
            </a:pPr>
            <a:r>
              <a:rPr lang="en-US" sz="4800" dirty="0">
                <a:solidFill>
                  <a:srgbClr val="FF0000"/>
                </a:solidFill>
              </a:rPr>
              <a:t> ‘Do not store up for yourselves treasures on earth, where moth and rust consume and where thieves break in and steal; but store up for yourselves treasures in heaven, where neither moth nor rust consumes and where thieves do not break in and steal. For where your treasure is, there your heart will be also</a:t>
            </a:r>
            <a:r>
              <a:rPr lang="en-US" sz="4800"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33460315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 Arrangement</a:t>
            </a:r>
            <a:endParaRPr lang="en-US" dirty="0"/>
          </a:p>
        </p:txBody>
      </p:sp>
      <p:sp>
        <p:nvSpPr>
          <p:cNvPr id="3" name="Content Placeholder 2"/>
          <p:cNvSpPr>
            <a:spLocks noGrp="1"/>
          </p:cNvSpPr>
          <p:nvPr>
            <p:ph idx="1"/>
          </p:nvPr>
        </p:nvSpPr>
        <p:spPr/>
        <p:txBody>
          <a:bodyPr>
            <a:normAutofit fontScale="92500" lnSpcReduction="20000"/>
          </a:bodyPr>
          <a:lstStyle/>
          <a:p>
            <a:pPr marL="0" indent="0" algn="ctr">
              <a:buNone/>
            </a:pPr>
            <a:r>
              <a:rPr lang="en-US" sz="4800" dirty="0" smtClean="0"/>
              <a:t>SJS-</a:t>
            </a:r>
          </a:p>
          <a:p>
            <a:pPr marL="0" indent="0" algn="ctr">
              <a:buNone/>
            </a:pPr>
            <a:r>
              <a:rPr lang="en-US" sz="4800" dirty="0" smtClean="0">
                <a:solidFill>
                  <a:srgbClr val="008000"/>
                </a:solidFill>
              </a:rPr>
              <a:t>God will always provide enough resources for what God wants us to do, and never quite give us as much as we think we need to do what we want to do.</a:t>
            </a:r>
            <a:endParaRPr lang="en-US" dirty="0">
              <a:solidFill>
                <a:srgbClr val="008000"/>
              </a:solidFill>
            </a:endParaRPr>
          </a:p>
        </p:txBody>
      </p:sp>
    </p:spTree>
    <p:extLst>
      <p:ext uri="{BB962C8B-B14F-4D97-AF65-F5344CB8AC3E}">
        <p14:creationId xmlns:p14="http://schemas.microsoft.com/office/powerpoint/2010/main" val="23329806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 Arrangement</a:t>
            </a:r>
            <a:endParaRPr lang="en-US" dirty="0"/>
          </a:p>
        </p:txBody>
      </p:sp>
      <p:sp>
        <p:nvSpPr>
          <p:cNvPr id="3" name="Content Placeholder 2"/>
          <p:cNvSpPr>
            <a:spLocks noGrp="1"/>
          </p:cNvSpPr>
          <p:nvPr>
            <p:ph idx="1"/>
          </p:nvPr>
        </p:nvSpPr>
        <p:spPr/>
        <p:txBody>
          <a:bodyPr>
            <a:normAutofit fontScale="77500" lnSpcReduction="20000"/>
          </a:bodyPr>
          <a:lstStyle/>
          <a:p>
            <a:pPr marL="0" indent="0" algn="ctr">
              <a:buNone/>
            </a:pPr>
            <a:r>
              <a:rPr lang="en-US" sz="4800" dirty="0" smtClean="0"/>
              <a:t>Traditional Budget Categories</a:t>
            </a:r>
          </a:p>
          <a:p>
            <a:r>
              <a:rPr lang="en-US" sz="4800" dirty="0" smtClean="0"/>
              <a:t>Salary</a:t>
            </a:r>
          </a:p>
          <a:p>
            <a:r>
              <a:rPr lang="en-US" sz="4800" dirty="0" smtClean="0"/>
              <a:t>Benefits</a:t>
            </a:r>
          </a:p>
          <a:p>
            <a:r>
              <a:rPr lang="en-US" sz="4800" dirty="0" smtClean="0"/>
              <a:t>Utilities</a:t>
            </a:r>
          </a:p>
          <a:p>
            <a:r>
              <a:rPr lang="en-US" sz="4800" dirty="0" smtClean="0"/>
              <a:t>Insurance</a:t>
            </a:r>
          </a:p>
          <a:p>
            <a:r>
              <a:rPr lang="en-US" sz="4800" dirty="0" smtClean="0"/>
              <a:t>Maintenance</a:t>
            </a:r>
          </a:p>
          <a:p>
            <a:pPr marL="0" indent="0" algn="ctr">
              <a:buNone/>
            </a:pPr>
            <a:endParaRPr lang="en-US" sz="4800" dirty="0" smtClean="0"/>
          </a:p>
        </p:txBody>
      </p:sp>
    </p:spTree>
    <p:extLst>
      <p:ext uri="{BB962C8B-B14F-4D97-AF65-F5344CB8AC3E}">
        <p14:creationId xmlns:p14="http://schemas.microsoft.com/office/powerpoint/2010/main" val="12447035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 Arrangement</a:t>
            </a:r>
            <a:endParaRPr lang="en-US" dirty="0"/>
          </a:p>
        </p:txBody>
      </p:sp>
      <p:sp>
        <p:nvSpPr>
          <p:cNvPr id="3" name="Content Placeholder 2"/>
          <p:cNvSpPr>
            <a:spLocks noGrp="1"/>
          </p:cNvSpPr>
          <p:nvPr>
            <p:ph idx="1"/>
          </p:nvPr>
        </p:nvSpPr>
        <p:spPr/>
        <p:txBody>
          <a:bodyPr>
            <a:normAutofit fontScale="62500" lnSpcReduction="20000"/>
          </a:bodyPr>
          <a:lstStyle/>
          <a:p>
            <a:pPr marL="0" indent="0" algn="ctr">
              <a:buNone/>
            </a:pPr>
            <a:r>
              <a:rPr lang="en-US" sz="4800" dirty="0" smtClean="0"/>
              <a:t>Strategic Budget Categories</a:t>
            </a:r>
          </a:p>
          <a:p>
            <a:r>
              <a:rPr lang="en-US" sz="4800" dirty="0" smtClean="0"/>
              <a:t>Worship</a:t>
            </a:r>
          </a:p>
          <a:p>
            <a:r>
              <a:rPr lang="en-US" sz="4800" dirty="0" smtClean="0"/>
              <a:t>Outreach</a:t>
            </a:r>
          </a:p>
          <a:p>
            <a:r>
              <a:rPr lang="en-US" sz="4800" dirty="0" smtClean="0"/>
              <a:t>Fellowship</a:t>
            </a:r>
          </a:p>
          <a:p>
            <a:r>
              <a:rPr lang="en-US" sz="4800" dirty="0" smtClean="0"/>
              <a:t>Spiritual Enrichment</a:t>
            </a:r>
          </a:p>
          <a:p>
            <a:r>
              <a:rPr lang="en-US" sz="4800" dirty="0" smtClean="0"/>
              <a:t>Youth</a:t>
            </a:r>
          </a:p>
          <a:p>
            <a:r>
              <a:rPr lang="en-US" sz="4800" dirty="0" smtClean="0"/>
              <a:t>Music &amp; Arts</a:t>
            </a:r>
          </a:p>
          <a:p>
            <a:pPr marL="0" indent="0">
              <a:buNone/>
            </a:pPr>
            <a:endParaRPr lang="en-US" sz="4800" dirty="0" smtClean="0"/>
          </a:p>
          <a:p>
            <a:pPr marL="0" indent="0" algn="ctr">
              <a:buNone/>
            </a:pPr>
            <a:endParaRPr lang="en-US" sz="4800" dirty="0" smtClean="0"/>
          </a:p>
        </p:txBody>
      </p:sp>
    </p:spTree>
    <p:extLst>
      <p:ext uri="{BB962C8B-B14F-4D97-AF65-F5344CB8AC3E}">
        <p14:creationId xmlns:p14="http://schemas.microsoft.com/office/powerpoint/2010/main" val="2472021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John Mennell</a:t>
            </a:r>
            <a:endParaRPr lang="en-US" dirty="0"/>
          </a:p>
        </p:txBody>
      </p:sp>
      <p:sp>
        <p:nvSpPr>
          <p:cNvPr id="3" name="Content Placeholder 2"/>
          <p:cNvSpPr>
            <a:spLocks noGrp="1"/>
          </p:cNvSpPr>
          <p:nvPr>
            <p:ph idx="1"/>
          </p:nvPr>
        </p:nvSpPr>
        <p:spPr/>
        <p:txBody>
          <a:bodyPr>
            <a:normAutofit/>
          </a:bodyPr>
          <a:lstStyle/>
          <a:p>
            <a:pPr marL="0" indent="0">
              <a:buNone/>
            </a:pPr>
            <a:r>
              <a:rPr lang="en-US" b="1" dirty="0" smtClean="0"/>
              <a:t>I get my own slide !!!!!!</a:t>
            </a:r>
          </a:p>
          <a:p>
            <a:pPr marL="0" indent="0">
              <a:buNone/>
            </a:pPr>
            <a:r>
              <a:rPr lang="en-US" b="1" dirty="0" smtClean="0"/>
              <a:t>Rector – St. Luke’s Montclair, NJ 2006-Present</a:t>
            </a:r>
          </a:p>
          <a:p>
            <a:pPr marL="0" indent="0">
              <a:buNone/>
            </a:pPr>
            <a:r>
              <a:rPr lang="en-US" b="1" dirty="0" smtClean="0"/>
              <a:t>Vicar? – Holy Trinity, West Orange 2013</a:t>
            </a:r>
          </a:p>
          <a:p>
            <a:pPr marL="0" indent="0">
              <a:buNone/>
            </a:pPr>
            <a:r>
              <a:rPr lang="en-US" b="1" dirty="0" smtClean="0"/>
              <a:t>Assistant – St. Michael’s NYC 2003-2006</a:t>
            </a:r>
          </a:p>
          <a:p>
            <a:pPr marL="0" indent="0">
              <a:buNone/>
            </a:pPr>
            <a:r>
              <a:rPr lang="en-US" b="1" dirty="0" smtClean="0"/>
              <a:t>GTS 2005</a:t>
            </a:r>
          </a:p>
          <a:p>
            <a:pPr marL="0" indent="0">
              <a:buNone/>
            </a:pPr>
            <a:r>
              <a:rPr lang="en-US" b="1" dirty="0" smtClean="0"/>
              <a:t>Notre Dame 1987</a:t>
            </a:r>
          </a:p>
          <a:p>
            <a:pPr marL="0" indent="0">
              <a:buNone/>
            </a:pPr>
            <a:r>
              <a:rPr lang="en-US" b="1" dirty="0" smtClean="0"/>
              <a:t>Lanai Road Elementary 1976 </a:t>
            </a:r>
            <a:endParaRPr lang="en-US" b="1" dirty="0"/>
          </a:p>
          <a:p>
            <a:pPr marL="0" indent="0">
              <a:buNone/>
            </a:pPr>
            <a:endParaRPr lang="en-US" dirty="0"/>
          </a:p>
        </p:txBody>
      </p:sp>
    </p:spTree>
    <p:extLst>
      <p:ext uri="{BB962C8B-B14F-4D97-AF65-F5344CB8AC3E}">
        <p14:creationId xmlns:p14="http://schemas.microsoft.com/office/powerpoint/2010/main" val="4488337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 Luke’s Montclair</a:t>
            </a:r>
            <a:endParaRPr lang="en-US" dirty="0"/>
          </a:p>
        </p:txBody>
      </p:sp>
      <p:sp>
        <p:nvSpPr>
          <p:cNvPr id="3" name="Content Placeholder 2"/>
          <p:cNvSpPr>
            <a:spLocks noGrp="1"/>
          </p:cNvSpPr>
          <p:nvPr>
            <p:ph idx="1"/>
          </p:nvPr>
        </p:nvSpPr>
        <p:spPr/>
        <p:txBody>
          <a:bodyPr>
            <a:normAutofit/>
          </a:bodyPr>
          <a:lstStyle/>
          <a:p>
            <a:pPr marL="0" indent="0">
              <a:buNone/>
            </a:pPr>
            <a:r>
              <a:rPr lang="en-US" b="1" dirty="0" smtClean="0"/>
              <a:t>Joyfully seeking and serving Christ</a:t>
            </a:r>
          </a:p>
          <a:p>
            <a:pPr marL="0" indent="0">
              <a:buNone/>
            </a:pPr>
            <a:r>
              <a:rPr lang="en-US" b="1" dirty="0" smtClean="0"/>
              <a:t>Average Sunday Attendance 220</a:t>
            </a:r>
          </a:p>
          <a:p>
            <a:pPr marL="0" indent="0">
              <a:buNone/>
            </a:pPr>
            <a:r>
              <a:rPr lang="en-US" b="1" dirty="0" smtClean="0"/>
              <a:t>2015 Budget $851,000</a:t>
            </a:r>
          </a:p>
          <a:p>
            <a:pPr marL="0" indent="0">
              <a:buNone/>
            </a:pPr>
            <a:r>
              <a:rPr lang="en-US" b="1" dirty="0" smtClean="0"/>
              <a:t>Major Outreach Ministry</a:t>
            </a:r>
            <a:br>
              <a:rPr lang="en-US" b="1" dirty="0" smtClean="0"/>
            </a:br>
            <a:r>
              <a:rPr lang="en-US" b="1" dirty="0" smtClean="0"/>
              <a:t> – Toni’s Kitchen</a:t>
            </a:r>
          </a:p>
          <a:p>
            <a:pPr marL="0" indent="0">
              <a:buNone/>
            </a:pPr>
            <a:r>
              <a:rPr lang="en-US" b="1" dirty="0" smtClean="0"/>
              <a:t>Diverse</a:t>
            </a:r>
          </a:p>
          <a:p>
            <a:pPr marL="0" indent="0">
              <a:buNone/>
            </a:pPr>
            <a:endParaRPr lang="en-US" b="1" dirty="0"/>
          </a:p>
          <a:p>
            <a:pPr marL="0" indent="0">
              <a:buNone/>
            </a:pPr>
            <a:endParaRPr lang="en-US" dirty="0"/>
          </a:p>
        </p:txBody>
      </p:sp>
      <p:pic>
        <p:nvPicPr>
          <p:cNvPr id="4" name="Picture 3" descr="IMG_24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7375" y="3185680"/>
            <a:ext cx="4746625" cy="3545319"/>
          </a:xfrm>
          <a:prstGeom prst="rect">
            <a:avLst/>
          </a:prstGeom>
        </p:spPr>
      </p:pic>
    </p:spTree>
    <p:extLst>
      <p:ext uri="{BB962C8B-B14F-4D97-AF65-F5344CB8AC3E}">
        <p14:creationId xmlns:p14="http://schemas.microsoft.com/office/powerpoint/2010/main" val="10943949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Precedent">
  <a:themeElements>
    <a:clrScheme name="Precedent">
      <a:dk1>
        <a:srgbClr val="921F07"/>
      </a:dk1>
      <a:lt1>
        <a:sysClr val="window" lastClr="FFFFFF"/>
      </a:lt1>
      <a:dk2>
        <a:srgbClr val="333333"/>
      </a:dk2>
      <a:lt2>
        <a:srgbClr val="E5E5D3"/>
      </a:lt2>
      <a:accent1>
        <a:srgbClr val="993232"/>
      </a:accent1>
      <a:accent2>
        <a:srgbClr val="9B6C34"/>
      </a:accent2>
      <a:accent3>
        <a:srgbClr val="736C5D"/>
      </a:accent3>
      <a:accent4>
        <a:srgbClr val="C9972B"/>
      </a:accent4>
      <a:accent5>
        <a:srgbClr val="C95F2B"/>
      </a:accent5>
      <a:accent6>
        <a:srgbClr val="8F7A05"/>
      </a:accent6>
      <a:hlink>
        <a:srgbClr val="933926"/>
      </a:hlink>
      <a:folHlink>
        <a:srgbClr val="916019"/>
      </a:folHlink>
    </a:clrScheme>
    <a:fontScheme name="Precedent">
      <a:majorFont>
        <a:latin typeface="Perpetua Titling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Precedent">
      <a:fillStyleLst>
        <a:solidFill>
          <a:schemeClr val="phClr"/>
        </a:solidFill>
        <a:gradFill rotWithShape="1">
          <a:gsLst>
            <a:gs pos="0">
              <a:schemeClr val="phClr">
                <a:tint val="100000"/>
                <a:shade val="90000"/>
                <a:satMod val="135000"/>
              </a:schemeClr>
            </a:gs>
            <a:gs pos="100000">
              <a:schemeClr val="phClr">
                <a:tint val="100000"/>
                <a:shade val="30000"/>
                <a:satMod val="135000"/>
              </a:schemeClr>
            </a:gs>
          </a:gsLst>
          <a:path path="circle">
            <a:fillToRect l="70000" t="10000" b="70000"/>
          </a:path>
        </a:gradFill>
        <a:blipFill rotWithShape="1">
          <a:blip xmlns:r="http://schemas.openxmlformats.org/officeDocument/2006/relationships" r:embed="rId1">
            <a:duotone>
              <a:schemeClr val="phClr">
                <a:shade val="10000"/>
                <a:satMod val="135000"/>
              </a:schemeClr>
              <a:schemeClr val="phClr">
                <a:satMod val="150000"/>
                <a:lumMod val="110000"/>
              </a:schemeClr>
            </a:duotone>
          </a:blip>
          <a:stretch/>
        </a:blipFill>
      </a:fillStyleLst>
      <a:lnStyleLst>
        <a:ln w="12700" cap="flat" cmpd="sng" algn="ctr">
          <a:solidFill>
            <a:schemeClr val="phClr">
              <a:shade val="95000"/>
              <a:satMod val="105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25400" dir="4800000" sx="103000" sy="103000" rotWithShape="0">
              <a:srgbClr val="000000">
                <a:alpha val="45000"/>
              </a:srgbClr>
            </a:outerShdw>
          </a:effectLst>
          <a:scene3d>
            <a:camera prst="orthographicFront">
              <a:rot lat="0" lon="0" rev="0"/>
            </a:camera>
            <a:lightRig rig="balanced" dir="tl">
              <a:rot lat="0" lon="0" rev="3000000"/>
            </a:lightRig>
          </a:scene3d>
          <a:sp3d prstMaterial="softEdge">
            <a:bevelT w="0" h="0"/>
          </a:sp3d>
        </a:effectStyle>
        <a:effectStyle>
          <a:effectLst>
            <a:innerShdw blurRad="127000" dist="38100" dir="13200000">
              <a:srgbClr val="000000">
                <a:alpha val="75000"/>
              </a:srgbClr>
            </a:innerShdw>
            <a:outerShdw blurRad="38100" dist="12700" dir="1800000" sx="101000" sy="101000" rotWithShape="0">
              <a:srgbClr val="000000">
                <a:alpha val="40000"/>
              </a:srgbClr>
            </a:outerShdw>
            <a:reflection blurRad="127000" stA="25000" endPos="30000" dist="12700" dir="5400000" sy="-100000" rotWithShape="0"/>
          </a:effectLst>
          <a:scene3d>
            <a:camera prst="orthographicFront">
              <a:rot lat="0" lon="0" rev="0"/>
            </a:camera>
            <a:lightRig rig="twoPt" dir="t">
              <a:rot lat="0" lon="0" rev="1200000"/>
            </a:lightRig>
          </a:scene3d>
          <a:sp3d>
            <a:bevelT w="0" h="0"/>
          </a:sp3d>
        </a:effectStyle>
      </a:effectStyleLst>
      <a:bgFillStyleLst>
        <a:solidFill>
          <a:schemeClr val="phClr"/>
        </a:solidFill>
        <a:gradFill rotWithShape="1">
          <a:gsLst>
            <a:gs pos="0">
              <a:schemeClr val="phClr">
                <a:tint val="100000"/>
                <a:shade val="90000"/>
                <a:satMod val="135000"/>
              </a:schemeClr>
            </a:gs>
            <a:gs pos="100000">
              <a:schemeClr val="phClr">
                <a:shade val="30000"/>
                <a:satMod val="150000"/>
              </a:schemeClr>
            </a:gs>
          </a:gsLst>
          <a:path path="circle">
            <a:fillToRect t="10000" r="70000" b="70000"/>
          </a:path>
        </a:gradFill>
        <a:blipFill rotWithShape="1">
          <a:blip xmlns:r="http://schemas.openxmlformats.org/officeDocument/2006/relationships" r:embed="rId2">
            <a:duotone>
              <a:schemeClr val="phClr">
                <a:shade val="10000"/>
                <a:satMod val="130000"/>
                <a:lumMod val="80000"/>
              </a:schemeClr>
              <a:schemeClr val="phClr">
                <a:satMod val="15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Precedent.thmx</Template>
  <TotalTime>2581</TotalTime>
  <Words>2005</Words>
  <Application>Microsoft Macintosh PowerPoint</Application>
  <PresentationFormat>On-screen Show (4:3)</PresentationFormat>
  <Paragraphs>429</Paragraphs>
  <Slides>78</Slides>
  <Notes>78</Notes>
  <HiddenSlides>0</HiddenSlides>
  <MMClips>0</MMClips>
  <ScaleCrop>false</ScaleCrop>
  <HeadingPairs>
    <vt:vector size="4" baseType="variant">
      <vt:variant>
        <vt:lpstr>Theme</vt:lpstr>
      </vt:variant>
      <vt:variant>
        <vt:i4>1</vt:i4>
      </vt:variant>
      <vt:variant>
        <vt:lpstr>Slide Titles</vt:lpstr>
      </vt:variant>
      <vt:variant>
        <vt:i4>78</vt:i4>
      </vt:variant>
    </vt:vector>
  </HeadingPairs>
  <TitlesOfParts>
    <vt:vector size="79" baseType="lpstr">
      <vt:lpstr>Precedent</vt:lpstr>
      <vt:lpstr>Strategic Arrangement</vt:lpstr>
      <vt:lpstr>Prayer</vt:lpstr>
      <vt:lpstr>Bible study</vt:lpstr>
      <vt:lpstr>Bible study</vt:lpstr>
      <vt:lpstr>The Church</vt:lpstr>
      <vt:lpstr>The Church</vt:lpstr>
      <vt:lpstr>The Church</vt:lpstr>
      <vt:lpstr>John Mennell</vt:lpstr>
      <vt:lpstr>St. Luke’s Montclair</vt:lpstr>
      <vt:lpstr>Holy Trinity</vt:lpstr>
      <vt:lpstr>Diocese of Newark</vt:lpstr>
      <vt:lpstr>Diocese of Newark</vt:lpstr>
      <vt:lpstr>Steady Growth?</vt:lpstr>
      <vt:lpstr>Steady Growth</vt:lpstr>
      <vt:lpstr>Steady Growth</vt:lpstr>
      <vt:lpstr>Making Arrangements</vt:lpstr>
      <vt:lpstr>Making Arrangements</vt:lpstr>
      <vt:lpstr>First things First</vt:lpstr>
      <vt:lpstr>Stuff Jesus Says (SJS+)</vt:lpstr>
      <vt:lpstr>More Scripture</vt:lpstr>
      <vt:lpstr>Stuff Jesus Says (SJS+)</vt:lpstr>
      <vt:lpstr>S#*!! John Says (SJS-)</vt:lpstr>
      <vt:lpstr>S#*!! John Says (SJS-)</vt:lpstr>
      <vt:lpstr>S#*!! John Says (SJS-)</vt:lpstr>
      <vt:lpstr>Stuff Jesus Says (SJS+)</vt:lpstr>
      <vt:lpstr>S#*!! John Says (SJS-)</vt:lpstr>
      <vt:lpstr>S#*!! John Says (SJS-)</vt:lpstr>
      <vt:lpstr>S#*!! John Says (SJS-)</vt:lpstr>
      <vt:lpstr>S#*!! John Says (SJS-)</vt:lpstr>
      <vt:lpstr>Stuff Jesus Says (SJS+)</vt:lpstr>
      <vt:lpstr>Leadership Question</vt:lpstr>
      <vt:lpstr>Leadership Question</vt:lpstr>
      <vt:lpstr>Strategic Arrangement</vt:lpstr>
      <vt:lpstr>Strategic Arrangement</vt:lpstr>
      <vt:lpstr>Your Slide</vt:lpstr>
      <vt:lpstr>Strategic Arrangements</vt:lpstr>
      <vt:lpstr>Program Question</vt:lpstr>
      <vt:lpstr>Program Question</vt:lpstr>
      <vt:lpstr>Program Arrangement</vt:lpstr>
      <vt:lpstr>Mission</vt:lpstr>
      <vt:lpstr>Stuff Jesus Says (SJS+)</vt:lpstr>
      <vt:lpstr>Vision</vt:lpstr>
      <vt:lpstr>Goals</vt:lpstr>
      <vt:lpstr>Strategies</vt:lpstr>
      <vt:lpstr>Program Arrangement</vt:lpstr>
      <vt:lpstr>Program Arrangement</vt:lpstr>
      <vt:lpstr>Program Arrangement</vt:lpstr>
      <vt:lpstr>Program Arrangement</vt:lpstr>
      <vt:lpstr>Program Arrangement</vt:lpstr>
      <vt:lpstr>Program Promotion</vt:lpstr>
      <vt:lpstr>Program Promotion</vt:lpstr>
      <vt:lpstr>Program Promotion</vt:lpstr>
      <vt:lpstr>Program Promotion</vt:lpstr>
      <vt:lpstr>Program Promotion</vt:lpstr>
      <vt:lpstr>Program Promotion</vt:lpstr>
      <vt:lpstr>Program Promotion</vt:lpstr>
      <vt:lpstr>Church Bulletin Generator</vt:lpstr>
      <vt:lpstr>Your New Announcement</vt:lpstr>
      <vt:lpstr>Program Arrangement</vt:lpstr>
      <vt:lpstr>Program Arrangement</vt:lpstr>
      <vt:lpstr>S#*!! John Says (SJS-)</vt:lpstr>
      <vt:lpstr>Making Arrangements</vt:lpstr>
      <vt:lpstr>Church Buildings</vt:lpstr>
      <vt:lpstr>PowerPoint Presentation</vt:lpstr>
      <vt:lpstr>Stuff Jesus Says (SJS+)</vt:lpstr>
      <vt:lpstr>Church Buildings</vt:lpstr>
      <vt:lpstr>Church Buildings</vt:lpstr>
      <vt:lpstr>Church Buildings</vt:lpstr>
      <vt:lpstr>Space</vt:lpstr>
      <vt:lpstr>Space</vt:lpstr>
      <vt:lpstr>Making Arrangements</vt:lpstr>
      <vt:lpstr>Budget</vt:lpstr>
      <vt:lpstr>Budget Arrangement</vt:lpstr>
      <vt:lpstr>Budget Arrangement</vt:lpstr>
      <vt:lpstr>Budget Arrangement</vt:lpstr>
      <vt:lpstr>Budget Arrangement</vt:lpstr>
      <vt:lpstr>Budget Arrangement</vt:lpstr>
      <vt:lpstr>Budget Arrangement</vt:lpstr>
    </vt:vector>
  </TitlesOfParts>
  <Company>St. Luke's Episcopal Church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Mennell</dc:creator>
  <cp:lastModifiedBy>John Mennell</cp:lastModifiedBy>
  <cp:revision>33</cp:revision>
  <cp:lastPrinted>2015-02-25T19:35:43Z</cp:lastPrinted>
  <dcterms:created xsi:type="dcterms:W3CDTF">2015-02-24T18:50:32Z</dcterms:created>
  <dcterms:modified xsi:type="dcterms:W3CDTF">2015-02-26T13:51:38Z</dcterms:modified>
</cp:coreProperties>
</file>